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844" r:id="rId2"/>
    <p:sldId id="879" r:id="rId3"/>
    <p:sldId id="886" r:id="rId4"/>
    <p:sldId id="894" r:id="rId5"/>
    <p:sldId id="896" r:id="rId6"/>
    <p:sldId id="897" r:id="rId7"/>
    <p:sldId id="911" r:id="rId8"/>
    <p:sldId id="899" r:id="rId9"/>
    <p:sldId id="893" r:id="rId10"/>
    <p:sldId id="887" r:id="rId11"/>
    <p:sldId id="841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6" userDrawn="1">
          <p15:clr>
            <a:srgbClr val="A4A3A4"/>
          </p15:clr>
        </p15:guide>
        <p15:guide id="2" pos="15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211B"/>
    <a:srgbClr val="135295"/>
    <a:srgbClr val="990000"/>
    <a:srgbClr val="0F3B8F"/>
    <a:srgbClr val="C00000"/>
    <a:srgbClr val="FF0000"/>
    <a:srgbClr val="5B9BD5"/>
    <a:srgbClr val="9B2F35"/>
    <a:srgbClr val="003399"/>
    <a:srgbClr val="DD1C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6" autoAdjust="0"/>
    <p:restoredTop sz="88889" autoAdjust="0"/>
  </p:normalViewPr>
  <p:slideViewPr>
    <p:cSldViewPr showGuides="1">
      <p:cViewPr varScale="1">
        <p:scale>
          <a:sx n="104" d="100"/>
          <a:sy n="104" d="100"/>
        </p:scale>
        <p:origin x="878" y="91"/>
      </p:cViewPr>
      <p:guideLst>
        <p:guide orient="horz" pos="1706"/>
        <p:guide pos="15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kumimoji="1"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kumimoji="1"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kumimoji="1"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buFontTx/>
              <a:buNone/>
              <a:defRPr kumimoji="1"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8E5C069-75CC-4C6C-8589-22D5B0CDD36E}" type="slidenum">
              <a:rPr kumimoji="1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‹#›</a:t>
            </a:fld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kumimoji="1" sz="1200" b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kumimoji="1" sz="1200" b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kumimoji="1" sz="1200" b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Tx/>
              <a:buNone/>
              <a:defRPr kumimoji="1" sz="1200" b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211AA5-8DFB-4449-931F-3D3AF069F78C}" type="slidenum"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5123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b="1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  <a:t>‹#›</a:t>
            </a:fld>
            <a:endParaRPr lang="en-US" altLang="zh-CN"/>
          </a:p>
        </p:txBody>
      </p:sp>
      <p:pic>
        <p:nvPicPr>
          <p:cNvPr id="7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" t="23981" r="2312" b="57118"/>
          <a:stretch>
            <a:fillRect/>
          </a:stretch>
        </p:blipFill>
        <p:spPr bwMode="auto">
          <a:xfrm>
            <a:off x="-17264" y="0"/>
            <a:ext cx="12192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  <a:t>‹#›</a:t>
            </a:fld>
            <a:endParaRPr lang="en-US" altLang="zh-CN"/>
          </a:p>
        </p:txBody>
      </p:sp>
      <p:grpSp>
        <p:nvGrpSpPr>
          <p:cNvPr id="7" name="Group 8"/>
          <p:cNvGrpSpPr/>
          <p:nvPr userDrawn="1"/>
        </p:nvGrpSpPr>
        <p:grpSpPr bwMode="auto">
          <a:xfrm>
            <a:off x="203201" y="91440"/>
            <a:ext cx="11571817" cy="739775"/>
            <a:chOff x="113" y="28"/>
            <a:chExt cx="5467" cy="466"/>
          </a:xfrm>
        </p:grpSpPr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521" y="437"/>
              <a:ext cx="5059" cy="57"/>
            </a:xfrm>
            <a:prstGeom prst="rect">
              <a:avLst/>
            </a:prstGeom>
            <a:gradFill rotWithShape="0">
              <a:gsLst>
                <a:gs pos="0">
                  <a:srgbClr val="3366CC">
                    <a:alpha val="73000"/>
                  </a:srgbClr>
                </a:gs>
                <a:gs pos="100000">
                  <a:srgbClr val="FFFFFF"/>
                </a:gs>
              </a:gsLst>
              <a:lin ang="0" scaled="1"/>
            </a:gradFill>
            <a:ln w="25400" algn="ctr">
              <a:noFill/>
              <a:miter lim="800000"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gradFill>
                  <a:gsLst>
                    <a:gs pos="0">
                      <a:srgbClr val="FF0000">
                        <a:alpha val="50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0" scaled="1"/>
                </a:gradFill>
                <a:latin typeface="+mn-lt"/>
                <a:ea typeface="+mn-ea"/>
              </a:endParaRPr>
            </a:p>
          </p:txBody>
        </p:sp>
        <p:pic>
          <p:nvPicPr>
            <p:cNvPr id="9" name="Picture 10" descr="全标识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696"/>
            <a:stretch>
              <a:fillRect/>
            </a:stretch>
          </p:blipFill>
          <p:spPr bwMode="auto">
            <a:xfrm>
              <a:off x="113" y="28"/>
              <a:ext cx="499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  <a:t>‹#›</a:t>
            </a:fld>
            <a:endParaRPr lang="en-US" altLang="zh-CN"/>
          </a:p>
        </p:txBody>
      </p:sp>
      <p:cxnSp>
        <p:nvCxnSpPr>
          <p:cNvPr id="16" name="Straight Connector 10"/>
          <p:cNvCxnSpPr/>
          <p:nvPr userDrawn="1"/>
        </p:nvCxnSpPr>
        <p:spPr>
          <a:xfrm>
            <a:off x="0" y="824769"/>
            <a:ext cx="12192000" cy="0"/>
          </a:xfrm>
          <a:prstGeom prst="line">
            <a:avLst/>
          </a:prstGeom>
          <a:ln w="38100" cmpd="sng">
            <a:solidFill>
              <a:srgbClr val="9B2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299BD7A1-8986-5884-09D6-A31BA8B686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48269"/>
          <a:stretch>
            <a:fillRect/>
          </a:stretch>
        </p:blipFill>
        <p:spPr>
          <a:xfrm>
            <a:off x="8832304" y="260648"/>
            <a:ext cx="2160548" cy="416046"/>
          </a:xfrm>
          <a:prstGeom prst="rect">
            <a:avLst/>
          </a:prstGeom>
        </p:spPr>
      </p:pic>
      <p:sp>
        <p:nvSpPr>
          <p:cNvPr id="7" name="文本框 47"/>
          <p:cNvSpPr txBox="1"/>
          <p:nvPr userDrawn="1"/>
        </p:nvSpPr>
        <p:spPr>
          <a:xfrm>
            <a:off x="10992852" y="299394"/>
            <a:ext cx="1011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89211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研究生部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A50FB1F-7800-4BEA-91BA-02398F6C653C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ctrTitle"/>
          </p:nvPr>
        </p:nvSpPr>
        <p:spPr>
          <a:xfrm>
            <a:off x="-24765" y="1485265"/>
            <a:ext cx="12037695" cy="2122805"/>
          </a:xfr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400" b="1" kern="12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研究生学位审批材料</a:t>
            </a:r>
            <a:br>
              <a:rPr lang="zh-CN" altLang="en-US" sz="4400" b="1" kern="12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4400" b="1" kern="12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（存研究生档案）归档说明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subTitle" idx="1"/>
          </p:nvPr>
        </p:nvSpPr>
        <p:spPr>
          <a:xfrm>
            <a:off x="3647728" y="4221088"/>
            <a:ext cx="4824413" cy="1568450"/>
          </a:xfrm>
          <a:noFill/>
          <a:ln>
            <a:noFill/>
          </a:ln>
          <a:effectLst>
            <a:prstShdw prst="shdw17" dist="17961" dir="2700000">
              <a:srgbClr val="007A5C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  <a:spcBef>
                <a:spcPct val="50000"/>
              </a:spcBef>
            </a:pPr>
            <a:r>
              <a:rPr lang="zh-CN" altLang="en-US" sz="3200" b="1" kern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研究生部</a:t>
            </a:r>
          </a:p>
          <a:p>
            <a:pPr eaLnBrk="1" hangingPunct="1">
              <a:lnSpc>
                <a:spcPct val="125000"/>
              </a:lnSpc>
              <a:spcBef>
                <a:spcPct val="50000"/>
              </a:spcBef>
            </a:pPr>
            <a:r>
              <a:rPr lang="en-US" altLang="zh-CN" sz="3200" b="1" kern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2026</a:t>
            </a:r>
            <a:r>
              <a:rPr lang="zh-CN" altLang="en-US" sz="3200" b="1" kern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b="1" kern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3200" b="1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3352" y="188640"/>
            <a:ext cx="9705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方正大黑简体" panose="02000000000000000000" charset="-122"/>
              </a:defRPr>
            </a:lvl1pPr>
          </a:lstStyle>
          <a:p>
            <a:pPr marL="0" lvl="0" indent="0" eaLnBrk="1" hangingPunct="1">
              <a:buNone/>
              <a:defRPr/>
            </a:pP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五、工作要求</a:t>
            </a:r>
          </a:p>
        </p:txBody>
      </p:sp>
      <p:sp>
        <p:nvSpPr>
          <p:cNvPr id="7" name="文本框 10"/>
          <p:cNvSpPr txBox="1"/>
          <p:nvPr/>
        </p:nvSpPr>
        <p:spPr>
          <a:xfrm>
            <a:off x="623392" y="1412776"/>
            <a:ext cx="11161240" cy="4540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各学院务必高度重视，在召开学院学位评议小组会前须严格审查档案的规范性、准确性和完整性，安排专人负责，按照要求做好研究生个人档案移交工作。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学生工作与安全保卫部</a:t>
            </a:r>
            <a:r>
              <a:rPr lang="zh-CN" altLang="en-US" sz="28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严格按照</a:t>
            </a:r>
            <a:r>
              <a:rPr lang="zh-CN" altLang="en-US" sz="280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研究生部</a:t>
            </a:r>
            <a:r>
              <a:rPr lang="zh-CN" altLang="en-US" sz="28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提供的接收名单清点、接收档案。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研究生部</a:t>
            </a:r>
            <a:r>
              <a:rPr lang="zh-CN" altLang="en-US" sz="28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确保准确发送接收名单，及时分发“授予学位的决定”。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档案审查、整理和移交等全过程不得交与研究生本人！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35" y="2132856"/>
            <a:ext cx="12191365" cy="2988310"/>
          </a:xfrm>
          <a:prstGeom prst="rect">
            <a:avLst/>
          </a:prstGeom>
          <a:gradFill>
            <a:gsLst>
              <a:gs pos="0">
                <a:srgbClr val="D9717D"/>
              </a:gs>
              <a:gs pos="100000">
                <a:srgbClr val="E32E37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dirty="0">
                <a:sym typeface="+mn-ea"/>
              </a:rPr>
              <a:t>感谢支持研究生工作！</a:t>
            </a:r>
            <a:endParaRPr lang="en-US" altLang="zh-CN" sz="5400" dirty="0"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5152" y="188640"/>
            <a:ext cx="970534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方正大黑简体" panose="02000000000000000000" charset="-122"/>
              </a:defRPr>
            </a:lvl1pPr>
          </a:lstStyle>
          <a:p>
            <a:pPr marL="0" lvl="0" indent="0" eaLnBrk="1" hangingPunct="1">
              <a:buNone/>
              <a:defRPr/>
            </a:pP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一、工作安排</a:t>
            </a:r>
          </a:p>
          <a:p>
            <a:pPr marL="0" lvl="0" indent="0" eaLnBrk="1" hangingPunct="1">
              <a:buNone/>
              <a:defRPr/>
            </a:pP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7409" y="971925"/>
            <a:ext cx="10729192" cy="961289"/>
          </a:xfrm>
          <a:prstGeom prst="rect">
            <a:avLst/>
          </a:prstGeom>
          <a:noFill/>
          <a:ln w="12700">
            <a:solidFill>
              <a:srgbClr val="0F3B8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为配合做好毕业生离校服务保障工作，提高研究生学位授予和档案流转效率，研究生个人档案由学院审查、装订、整理后移交。</a:t>
            </a:r>
            <a:endParaRPr lang="en-US" sz="2000" dirty="0">
              <a:solidFill>
                <a:srgbClr val="0F3B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7408" y="2060848"/>
            <a:ext cx="1556836" cy="441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just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移交材料</a:t>
            </a:r>
          </a:p>
        </p:txBody>
      </p:sp>
      <p:sp>
        <p:nvSpPr>
          <p:cNvPr id="10" name="矩形: 圆角 9"/>
          <p:cNvSpPr/>
          <p:nvPr/>
        </p:nvSpPr>
        <p:spPr>
          <a:xfrm>
            <a:off x="479376" y="3656248"/>
            <a:ext cx="4766198" cy="8247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80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攻读博士专业研究生学位审批材料</a:t>
            </a:r>
          </a:p>
          <a:p>
            <a:pPr algn="ctr"/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（存研究生档案）</a:t>
            </a:r>
          </a:p>
        </p:txBody>
      </p:sp>
      <p:sp>
        <p:nvSpPr>
          <p:cNvPr id="11" name="Rectangle 5"/>
          <p:cNvSpPr/>
          <p:nvPr/>
        </p:nvSpPr>
        <p:spPr>
          <a:xfrm>
            <a:off x="6672064" y="2808546"/>
            <a:ext cx="5040560" cy="3269613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移交时间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学院签收学位授予决定后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个工作日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接收部门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学生工作与安全保卫部（中国学生）</a:t>
            </a:r>
            <a:endParaRPr lang="en-US" altLang="zh-CN"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王雪梅子老师，</a:t>
            </a:r>
            <a:r>
              <a:rPr lang="en-US" altLang="zh-CN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0990-6632056</a:t>
            </a: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J1-II711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文理学院留学生管理办公室（留学生）</a:t>
            </a:r>
            <a:endParaRPr lang="en-US" altLang="zh-CN"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张引老师，</a:t>
            </a:r>
            <a:r>
              <a:rPr lang="en-US" altLang="zh-CN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0990-6633252</a:t>
            </a: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C5-I414</a:t>
            </a:r>
          </a:p>
        </p:txBody>
      </p:sp>
      <p:sp>
        <p:nvSpPr>
          <p:cNvPr id="12" name="矩形: 圆角 11"/>
          <p:cNvSpPr/>
          <p:nvPr/>
        </p:nvSpPr>
        <p:spPr>
          <a:xfrm>
            <a:off x="479376" y="2708920"/>
            <a:ext cx="4766198" cy="8247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攻读博士学位研究生学位审批材料</a:t>
            </a:r>
          </a:p>
          <a:p>
            <a:pPr algn="ctr"/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（存研究生档案）</a:t>
            </a:r>
          </a:p>
        </p:txBody>
      </p:sp>
      <p:sp>
        <p:nvSpPr>
          <p:cNvPr id="13" name="矩形: 圆角 12"/>
          <p:cNvSpPr/>
          <p:nvPr/>
        </p:nvSpPr>
        <p:spPr>
          <a:xfrm>
            <a:off x="479376" y="4581128"/>
            <a:ext cx="4766198" cy="8247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80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攻读硕士学位研究生学位审批材料</a:t>
            </a:r>
          </a:p>
          <a:p>
            <a:pPr algn="ctr"/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（存研究生档案）</a:t>
            </a:r>
          </a:p>
        </p:txBody>
      </p:sp>
      <p:sp>
        <p:nvSpPr>
          <p:cNvPr id="14" name="矩形: 圆角 13"/>
          <p:cNvSpPr/>
          <p:nvPr/>
        </p:nvSpPr>
        <p:spPr>
          <a:xfrm>
            <a:off x="479376" y="5517232"/>
            <a:ext cx="4766198" cy="8247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80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攻读硕士专业学位研究生学位审批材料</a:t>
            </a:r>
          </a:p>
          <a:p>
            <a:pPr algn="ctr"/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（存研究生档案）</a:t>
            </a:r>
          </a:p>
        </p:txBody>
      </p:sp>
      <p:sp>
        <p:nvSpPr>
          <p:cNvPr id="3" name="左大括号 2">
            <a:extLst>
              <a:ext uri="{FF2B5EF4-FFF2-40B4-BE49-F238E27FC236}">
                <a16:creationId xmlns:a16="http://schemas.microsoft.com/office/drawing/2014/main" id="{B5A09AFB-FFB9-B1E4-D930-03B5393EA1CA}"/>
              </a:ext>
            </a:extLst>
          </p:cNvPr>
          <p:cNvSpPr/>
          <p:nvPr/>
        </p:nvSpPr>
        <p:spPr>
          <a:xfrm rot="10800000">
            <a:off x="5367806" y="2888095"/>
            <a:ext cx="360040" cy="1526425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BE1C6D-22C9-8372-0A33-85C38FC6053F}"/>
              </a:ext>
            </a:extLst>
          </p:cNvPr>
          <p:cNvSpPr txBox="1"/>
          <p:nvPr/>
        </p:nvSpPr>
        <p:spPr>
          <a:xfrm>
            <a:off x="5627168" y="3031344"/>
            <a:ext cx="553998" cy="14120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校区暂无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E66567-CDEC-8564-573C-7661CA1E9875}"/>
              </a:ext>
            </a:extLst>
          </p:cNvPr>
          <p:cNvSpPr txBox="1"/>
          <p:nvPr/>
        </p:nvSpPr>
        <p:spPr>
          <a:xfrm>
            <a:off x="5443871" y="4797152"/>
            <a:ext cx="1304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学硕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0AA1915-4C62-A1BD-FD58-DA892A5F49A5}"/>
              </a:ext>
            </a:extLst>
          </p:cNvPr>
          <p:cNvSpPr txBox="1"/>
          <p:nvPr/>
        </p:nvSpPr>
        <p:spPr>
          <a:xfrm>
            <a:off x="5400111" y="5706864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专硕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9252" y="188640"/>
            <a:ext cx="9705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方正大黑简体" panose="02000000000000000000" charset="-122"/>
              </a:defRPr>
            </a:lvl1pPr>
          </a:lstStyle>
          <a:p>
            <a:pPr marL="0" lvl="0" indent="0" eaLnBrk="1" hangingPunct="1">
              <a:buNone/>
              <a:defRPr/>
            </a:pP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二、工作流程</a:t>
            </a:r>
          </a:p>
        </p:txBody>
      </p:sp>
      <p:sp>
        <p:nvSpPr>
          <p:cNvPr id="7" name="文本框 10"/>
          <p:cNvSpPr txBox="1"/>
          <p:nvPr/>
        </p:nvSpPr>
        <p:spPr>
          <a:xfrm>
            <a:off x="263525" y="981075"/>
            <a:ext cx="11593115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答辩结束后，</a:t>
            </a:r>
            <a:r>
              <a:rPr lang="zh-CN" altLang="en-US" sz="2000" u="sng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答辩秘书</a:t>
            </a: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整理研究生个人档案（不含“授予学位的决定”），核查无误交学院审查。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</a:t>
            </a:r>
            <a:r>
              <a:rPr lang="zh-CN" altLang="en-US" sz="2000" u="sng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</a:t>
            </a: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应将申请学位的有关材料整理立卷，交学院学位评议小组、校区学位分委员会审查。</a:t>
            </a:r>
            <a:endParaRPr lang="en-US" altLang="zh-CN" sz="2000" b="0" dirty="0">
              <a:solidFill>
                <a:srgbClr val="1352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Clr>
                <a:srgbClr val="0F3B8F"/>
              </a:buClr>
              <a:buFont typeface="Wingdings" panose="05000000000000000000" pitchFamily="2" charset="2"/>
              <a:buChar char="p"/>
            </a:pPr>
            <a:r>
              <a:rPr lang="zh-CN" altLang="en-US" sz="2000" u="sng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学院学位评议小组、校区学位分委员会</a:t>
            </a: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审查学位申请人的思想政治表现、培养方案执行、学术研究或专业实践训练、学位论文或实践成果质量、创新性成果水平、答辩组织及决议等情况，确定授予学位的建议名单，报送校本部研究生院学位办公室审核，提请校学位评定委员会审议。</a:t>
            </a:r>
          </a:p>
          <a:p>
            <a:pPr marL="342900" indent="-342900" algn="just">
              <a:lnSpc>
                <a:spcPct val="150000"/>
              </a:lnSpc>
              <a:buClr>
                <a:srgbClr val="135295"/>
              </a:buClr>
              <a:buFont typeface="Wingdings" panose="05000000000000000000" pitchFamily="2" charset="2"/>
              <a:buChar char="p"/>
            </a:pPr>
            <a:r>
              <a:rPr lang="zh-CN" altLang="en-US" sz="2000" u="sng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研究生院学位办公室</a:t>
            </a: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根据校学位委员会作出的授予学位决定，印制“授予学位的决定”并附“接收清单”，</a:t>
            </a:r>
            <a:r>
              <a:rPr lang="zh-CN" altLang="en-US" sz="2000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经校区研究生部分发给各学院</a:t>
            </a: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b="0" dirty="0">
              <a:solidFill>
                <a:srgbClr val="1352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校区各学院</a:t>
            </a: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清点无误后签收，将“授予学位的决定”装订在研究生个人档案中，向</a:t>
            </a:r>
            <a:r>
              <a:rPr lang="zh-CN" altLang="en-US" sz="2000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校区学生工作与安全保卫部</a:t>
            </a: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移交（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须携带“接收清单”</a:t>
            </a: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en-US" altLang="zh-CN" sz="2000" b="0" dirty="0">
              <a:solidFill>
                <a:srgbClr val="1352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Clr>
                <a:srgbClr val="135295"/>
              </a:buClr>
              <a:buFont typeface="Wingdings" panose="05000000000000000000" pitchFamily="2" charset="2"/>
              <a:buChar char="p"/>
            </a:pPr>
            <a:r>
              <a:rPr lang="zh-CN" altLang="en-US" sz="2000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校区学生工作与安全保卫部</a:t>
            </a: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zh-CN" altLang="en-US" sz="2000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校区研究生部</a:t>
            </a: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提供的名单，逐个清点学院移交的研究生个人档案，清点无误后双方分别在“接收清单”签字，并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各自留存</a:t>
            </a:r>
            <a:r>
              <a:rPr lang="zh-CN" altLang="en-US" sz="2000" b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学院留存的“接收清单”作为教学检查的材料之一</a:t>
            </a: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3352" y="188640"/>
            <a:ext cx="970534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方正大黑简体" panose="02000000000000000000" charset="-122"/>
              </a:defRPr>
            </a:lvl1pPr>
          </a:lstStyle>
          <a:p>
            <a:pPr marL="0" lvl="0" indent="0" eaLnBrk="1" hangingPunct="1">
              <a:buNone/>
              <a:defRPr/>
            </a:pP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三、归档材料</a:t>
            </a:r>
            <a:r>
              <a:rPr lang="en-US" altLang="zh-CN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</a:t>
            </a:r>
          </a:p>
          <a:p>
            <a:pPr marL="0" lvl="0" indent="0" eaLnBrk="1" hangingPunct="1">
              <a:buNone/>
              <a:defRPr/>
            </a:pP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47665" y="1917065"/>
            <a:ext cx="5967730" cy="3546612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 algn="just">
              <a:lnSpc>
                <a:spcPct val="150000"/>
              </a:lnSpc>
              <a:buFont typeface="Wingdings" panose="05000000000000000000" pitchFamily="2" charset="2"/>
              <a:buChar char="n"/>
              <a:defRPr sz="200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buFont typeface="Wingdings" panose="05000000000000000000" pitchFamily="2" charset="2"/>
              <a:buChar char="Ø"/>
            </a:pPr>
            <a:r>
              <a:rPr lang="zh-CN" altLang="zh-CN" dirty="0">
                <a:solidFill>
                  <a:srgbClr val="990000"/>
                </a:solidFill>
              </a:rPr>
              <a:t>以学生为单位，按照封面顺序整理材料、装订。</a:t>
            </a:r>
            <a:endParaRPr lang="en-US" altLang="zh-CN" dirty="0">
              <a:solidFill>
                <a:srgbClr val="99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核对学号、姓名等信息确保一套档案内为同一人材料。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rgbClr val="FF0000"/>
                </a:solidFill>
              </a:rPr>
              <a:t>！无论博士、硕士都只有</a:t>
            </a:r>
            <a:r>
              <a:rPr lang="en-US" altLang="zh-CN" sz="2400" dirty="0">
                <a:solidFill>
                  <a:srgbClr val="FF0000"/>
                </a:solidFill>
              </a:rPr>
              <a:t>3</a:t>
            </a:r>
            <a:r>
              <a:rPr lang="zh-CN" altLang="en-US" sz="2400" dirty="0">
                <a:solidFill>
                  <a:srgbClr val="FF0000"/>
                </a:solidFill>
              </a:rPr>
              <a:t>项材料！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rgbClr val="FF0000"/>
                </a:solidFill>
              </a:rPr>
              <a:t>！不要放入目录以外的材料，如</a:t>
            </a:r>
            <a:r>
              <a:rPr lang="en-US" altLang="zh-CN" sz="2400" dirty="0">
                <a:solidFill>
                  <a:srgbClr val="FF0000"/>
                </a:solidFill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</a:rPr>
              <a:t>学位审批表</a:t>
            </a:r>
            <a:r>
              <a:rPr lang="en-US" altLang="zh-CN" sz="2400" dirty="0">
                <a:solidFill>
                  <a:srgbClr val="FF0000"/>
                </a:solidFill>
              </a:rPr>
              <a:t>”</a:t>
            </a:r>
            <a:r>
              <a:rPr lang="zh-CN" altLang="en-US" sz="2400" dirty="0">
                <a:solidFill>
                  <a:srgbClr val="FF0000"/>
                </a:solidFill>
              </a:rPr>
              <a:t>！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71464" y="1141775"/>
            <a:ext cx="3760070" cy="5560246"/>
            <a:chOff x="1271464" y="1171194"/>
            <a:chExt cx="3760070" cy="556024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70902"/>
            <a:stretch>
              <a:fillRect/>
            </a:stretch>
          </p:blipFill>
          <p:spPr>
            <a:xfrm>
              <a:off x="1271464" y="1196752"/>
              <a:ext cx="3760070" cy="55346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Rectangle 6"/>
            <p:cNvSpPr/>
            <p:nvPr/>
          </p:nvSpPr>
          <p:spPr>
            <a:xfrm>
              <a:off x="1343472" y="1171194"/>
              <a:ext cx="933269" cy="441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en-US" altLang="zh-CN" sz="2000" dirty="0">
                  <a:solidFill>
                    <a:srgbClr val="0F3B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</a:t>
              </a:r>
              <a:r>
                <a:rPr lang="zh-CN" altLang="en-US" sz="2000" dirty="0">
                  <a:solidFill>
                    <a:srgbClr val="0F3B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1631504" y="2708920"/>
              <a:ext cx="1512168" cy="541392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631504" y="4581128"/>
              <a:ext cx="2736304" cy="93610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6"/>
          <p:cNvSpPr/>
          <p:nvPr/>
        </p:nvSpPr>
        <p:spPr>
          <a:xfrm>
            <a:off x="706490" y="929497"/>
            <a:ext cx="1955985" cy="441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algn="just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F3B8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F3B8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学位授予决定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162594" y="1461462"/>
            <a:ext cx="3832992" cy="4654608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 algn="just">
              <a:lnSpc>
                <a:spcPct val="150000"/>
              </a:lnSpc>
              <a:buFont typeface="Wingdings" panose="05000000000000000000" pitchFamily="2" charset="2"/>
              <a:buChar char="n"/>
              <a:defRPr sz="200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务必提前培训答辩秘书，规范材料填写、审查、整理工作。</a:t>
            </a:r>
            <a:endParaRPr lang="en-US" altLang="zh-CN" dirty="0">
              <a:solidFill>
                <a:srgbClr val="99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填写规范、完整；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可使用</a:t>
            </a:r>
            <a:r>
              <a:rPr lang="zh-CN" altLang="en-US" dirty="0">
                <a:solidFill>
                  <a:srgbClr val="FF0000"/>
                </a:solidFill>
              </a:rPr>
              <a:t>电子签名</a:t>
            </a:r>
            <a:r>
              <a:rPr lang="zh-CN" altLang="en-US" dirty="0">
                <a:solidFill>
                  <a:srgbClr val="990000"/>
                </a:solidFill>
              </a:rPr>
              <a:t>；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落款日期为答辩日期；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单面打印。</a:t>
            </a:r>
            <a:endParaRPr lang="en-US" altLang="zh-CN" dirty="0">
              <a:solidFill>
                <a:srgbClr val="99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核对学号、姓名等信息确保一套档案内为同一人材料。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99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zh-CN" altLang="en-US" dirty="0">
              <a:solidFill>
                <a:srgbClr val="99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1384" y="1358069"/>
            <a:ext cx="7329777" cy="5236720"/>
            <a:chOff x="661080" y="1424932"/>
            <a:chExt cx="7329777" cy="52367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" r="98"/>
            <a:stretch/>
          </p:blipFill>
          <p:spPr>
            <a:xfrm>
              <a:off x="4367809" y="1439739"/>
              <a:ext cx="3623048" cy="52219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1" r="261"/>
            <a:stretch/>
          </p:blipFill>
          <p:spPr>
            <a:xfrm>
              <a:off x="661080" y="1424932"/>
              <a:ext cx="3706729" cy="52219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矩形 24"/>
            <p:cNvSpPr/>
            <p:nvPr/>
          </p:nvSpPr>
          <p:spPr>
            <a:xfrm>
              <a:off x="778094" y="1612907"/>
              <a:ext cx="2398911" cy="27069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807968" y="4101710"/>
              <a:ext cx="2016225" cy="33540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5879976" y="5646849"/>
              <a:ext cx="2016225" cy="33540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55439" y="4797152"/>
              <a:ext cx="936105" cy="57606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110287" y="5790153"/>
              <a:ext cx="1169289" cy="57606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738931" y="3045274"/>
              <a:ext cx="481754" cy="1224136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63352" y="188640"/>
            <a:ext cx="970534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方正大黑简体" panose="02000000000000000000" charset="-122"/>
              </a:defRPr>
            </a:lvl1pPr>
          </a:lstStyle>
          <a:p>
            <a:pPr marL="0" lvl="0" indent="0" eaLnBrk="1" hangingPunct="1">
              <a:buNone/>
              <a:defRPr/>
            </a:pP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三、归档材料</a:t>
            </a:r>
            <a:r>
              <a:rPr lang="en-US" altLang="zh-CN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学位授予决定</a:t>
            </a:r>
          </a:p>
          <a:p>
            <a:pPr marL="0" lvl="0" indent="0" eaLnBrk="1" hangingPunct="1">
              <a:buNone/>
              <a:defRPr/>
            </a:pP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96952" y="1108731"/>
            <a:ext cx="3964416" cy="5482391"/>
            <a:chOff x="480928" y="1204616"/>
            <a:chExt cx="3964416" cy="548239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0928" y="1204616"/>
              <a:ext cx="3964416" cy="54823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矩形 14"/>
            <p:cNvSpPr/>
            <p:nvPr/>
          </p:nvSpPr>
          <p:spPr>
            <a:xfrm>
              <a:off x="2927648" y="1679038"/>
              <a:ext cx="1152128" cy="36004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Rectangle 6"/>
          <p:cNvSpPr/>
          <p:nvPr/>
        </p:nvSpPr>
        <p:spPr>
          <a:xfrm>
            <a:off x="1847290" y="887773"/>
            <a:ext cx="1186543" cy="441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2000" dirty="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成绩单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246858" y="1325569"/>
            <a:ext cx="5609782" cy="3543591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defPPr>
              <a:defRPr lang="zh-CN"/>
            </a:defPPr>
            <a:lvl1pPr marL="342900" indent="-342900" algn="just">
              <a:lnSpc>
                <a:spcPct val="150000"/>
              </a:lnSpc>
              <a:buFont typeface="Wingdings" panose="05000000000000000000" pitchFamily="2" charset="2"/>
              <a:buChar char="n"/>
              <a:defRPr sz="200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990000"/>
                </a:solidFill>
              </a:rPr>
              <a:t>仅加盖</a:t>
            </a:r>
            <a:r>
              <a:rPr lang="zh-CN" altLang="en-US" sz="2400" dirty="0">
                <a:solidFill>
                  <a:srgbClr val="FF0000"/>
                </a:solidFill>
              </a:rPr>
              <a:t>培养办公章</a:t>
            </a:r>
            <a:r>
              <a:rPr lang="zh-CN" altLang="en-US" dirty="0">
                <a:solidFill>
                  <a:srgbClr val="990000"/>
                </a:solidFill>
              </a:rPr>
              <a:t>，红色印章清晰、完整。</a:t>
            </a:r>
          </a:p>
          <a:p>
            <a:r>
              <a:rPr lang="zh-CN" altLang="en-US" dirty="0">
                <a:solidFill>
                  <a:srgbClr val="990000"/>
                </a:solidFill>
              </a:rPr>
              <a:t>留学生不要加盖国际教育学院公章！</a:t>
            </a:r>
            <a:endParaRPr lang="en-US" altLang="zh-CN" dirty="0">
              <a:solidFill>
                <a:srgbClr val="990000"/>
              </a:solidFill>
            </a:endParaRPr>
          </a:p>
          <a:p>
            <a:r>
              <a:rPr lang="zh-CN" altLang="en-US" dirty="0">
                <a:solidFill>
                  <a:srgbClr val="990000"/>
                </a:solidFill>
              </a:rPr>
              <a:t>建议使用校本部</a:t>
            </a:r>
            <a:r>
              <a:rPr lang="zh-CN" altLang="en-US" b="0" dirty="0">
                <a:solidFill>
                  <a:srgbClr val="990000"/>
                </a:solidFill>
              </a:rPr>
              <a:t>“可信电子服务系统”下载带章电子版打印！</a:t>
            </a:r>
            <a:endParaRPr lang="en-US" altLang="zh-CN" b="0" dirty="0">
              <a:solidFill>
                <a:srgbClr val="990000"/>
              </a:solidFill>
            </a:endParaRPr>
          </a:p>
          <a:p>
            <a:pPr marL="0" indent="0">
              <a:buNone/>
            </a:pPr>
            <a:r>
              <a:rPr lang="zh-CN" altLang="en-US" b="0" dirty="0">
                <a:solidFill>
                  <a:srgbClr val="990000"/>
                </a:solidFill>
              </a:rPr>
              <a:t>网址：</a:t>
            </a:r>
            <a:endParaRPr lang="en-US" altLang="zh-CN" b="0" dirty="0">
              <a:solidFill>
                <a:srgbClr val="990000"/>
              </a:solidFill>
            </a:endParaRPr>
          </a:p>
          <a:p>
            <a:pPr marL="0" indent="0">
              <a:buNone/>
            </a:pPr>
            <a:r>
              <a:rPr lang="en-US" altLang="zh-CN" b="0" dirty="0">
                <a:solidFill>
                  <a:srgbClr val="990000"/>
                </a:solidFill>
              </a:rPr>
              <a:t>https://www.cupk.edu.cn/yjsb/c/2025-11-18/531571.shtml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3352" y="188640"/>
            <a:ext cx="970534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方正大黑简体" panose="02000000000000000000" charset="-122"/>
              </a:defRPr>
            </a:lvl1pPr>
          </a:lstStyle>
          <a:p>
            <a:pPr marL="0" lvl="0" indent="0" eaLnBrk="1" hangingPunct="1">
              <a:buNone/>
              <a:defRPr/>
            </a:pP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三、归档材料</a:t>
            </a:r>
            <a:r>
              <a:rPr lang="en-US" altLang="zh-CN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成绩单</a:t>
            </a:r>
          </a:p>
          <a:p>
            <a:pPr marL="0" lvl="0" indent="0" eaLnBrk="1" hangingPunct="1">
              <a:buNone/>
              <a:defRPr/>
            </a:pP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4154902" y="3356992"/>
            <a:ext cx="1974215" cy="277876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196714" y="5420995"/>
            <a:ext cx="1080135" cy="115189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802" y="1141752"/>
            <a:ext cx="4215274" cy="5482390"/>
            <a:chOff x="5785137" y="1204617"/>
            <a:chExt cx="4215274" cy="548239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85137" y="1204617"/>
              <a:ext cx="4215274" cy="54823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矩形 18"/>
            <p:cNvSpPr/>
            <p:nvPr/>
          </p:nvSpPr>
          <p:spPr>
            <a:xfrm>
              <a:off x="6240016" y="2216631"/>
              <a:ext cx="977629" cy="36004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Rectangle 6"/>
          <p:cNvSpPr/>
          <p:nvPr/>
        </p:nvSpPr>
        <p:spPr>
          <a:xfrm>
            <a:off x="1055370" y="1052836"/>
            <a:ext cx="2212465" cy="441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2000" dirty="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授予学位的决定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735955" y="1557020"/>
            <a:ext cx="5994400" cy="1655956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defPPr>
              <a:defRPr lang="zh-CN"/>
            </a:defPPr>
            <a:lvl1pPr marL="342900" indent="-342900" algn="just">
              <a:lnSpc>
                <a:spcPct val="150000"/>
              </a:lnSpc>
              <a:buFont typeface="Wingdings" panose="05000000000000000000" pitchFamily="2" charset="2"/>
              <a:buChar char="n"/>
              <a:defRPr sz="200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990000"/>
                </a:solidFill>
              </a:rPr>
              <a:t>学位办公室印制后分发给各学院，各学院装订。</a:t>
            </a:r>
            <a:endParaRPr lang="en-US" altLang="zh-CN" dirty="0">
              <a:solidFill>
                <a:srgbClr val="990000"/>
              </a:solidFill>
            </a:endParaRPr>
          </a:p>
          <a:p>
            <a:r>
              <a:rPr lang="zh-CN" altLang="en-US" dirty="0">
                <a:solidFill>
                  <a:srgbClr val="990000"/>
                </a:solidFill>
              </a:rPr>
              <a:t>校区研究生的授予决定由校区研究生部分发给校区各学院，各学院装订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3352" y="188640"/>
            <a:ext cx="970534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方正大黑简体" panose="02000000000000000000" charset="-122"/>
              </a:defRPr>
            </a:lvl1pPr>
          </a:lstStyle>
          <a:p>
            <a:pPr marL="0" lvl="0" indent="0" eaLnBrk="1" hangingPunct="1">
              <a:buNone/>
              <a:defRPr/>
            </a:pP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三、归档材料</a:t>
            </a:r>
            <a:r>
              <a:rPr lang="en-US" altLang="zh-CN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授予学位的决定</a:t>
            </a:r>
          </a:p>
          <a:p>
            <a:pPr marL="0" lvl="0" indent="0" eaLnBrk="1" hangingPunct="1">
              <a:buNone/>
              <a:defRPr/>
            </a:pP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/>
          <a:srcRect t="6567"/>
          <a:stretch>
            <a:fillRect/>
          </a:stretch>
        </p:blipFill>
        <p:spPr>
          <a:xfrm>
            <a:off x="4131415" y="943699"/>
            <a:ext cx="4215274" cy="51223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" t="785" r="2840" b="785"/>
          <a:stretch>
            <a:fillRect/>
          </a:stretch>
        </p:blipFill>
        <p:spPr>
          <a:xfrm>
            <a:off x="4026735" y="1141775"/>
            <a:ext cx="3785140" cy="53550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42090" y="1394312"/>
            <a:ext cx="3622299" cy="53283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" b="242"/>
          <a:stretch/>
        </p:blipFill>
        <p:spPr>
          <a:xfrm>
            <a:off x="3180085" y="1645332"/>
            <a:ext cx="3706729" cy="52219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/>
          <a:srcRect t="3014" r="70902"/>
          <a:stretch>
            <a:fillRect/>
          </a:stretch>
        </p:blipFill>
        <p:spPr>
          <a:xfrm>
            <a:off x="2525094" y="1936394"/>
            <a:ext cx="3760070" cy="53678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8580367" y="1360510"/>
            <a:ext cx="3144786" cy="4308359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 algn="just">
              <a:lnSpc>
                <a:spcPct val="150000"/>
              </a:lnSpc>
              <a:buFont typeface="Wingdings" panose="05000000000000000000" pitchFamily="2" charset="2"/>
              <a:buChar char="n"/>
              <a:defRPr sz="200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根据校学位委员会作出的授予学位决议</a:t>
            </a:r>
            <a:endParaRPr lang="en-US" altLang="zh-CN" dirty="0">
              <a:solidFill>
                <a:srgbClr val="990000"/>
              </a:solidFill>
            </a:endParaRP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FF0000"/>
                </a:solidFill>
              </a:rPr>
              <a:t>分别按照博士和硕士学号“从小到大”（上小下大）的顺序排序</a:t>
            </a:r>
            <a:endParaRPr lang="en-US" altLang="zh-CN" dirty="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不区分学术学位和专业学位类别</a:t>
            </a:r>
            <a:endParaRPr lang="en-US" altLang="zh-CN" dirty="0">
              <a:solidFill>
                <a:srgbClr val="99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2667162" y="2093154"/>
            <a:ext cx="276299" cy="288032"/>
          </a:xfrm>
          <a:prstGeom prst="line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63352" y="188640"/>
            <a:ext cx="970534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方正大黑简体" panose="02000000000000000000" charset="-122"/>
              </a:defRPr>
            </a:lvl1pPr>
          </a:lstStyle>
          <a:p>
            <a:pPr marL="0" lvl="0" indent="0" eaLnBrk="1" hangingPunct="1">
              <a:buNone/>
              <a:defRPr/>
            </a:pP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三、归档材料</a:t>
            </a:r>
            <a:r>
              <a:rPr lang="en-US" altLang="zh-CN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装订与排序</a:t>
            </a:r>
          </a:p>
          <a:p>
            <a:pPr marL="0" lvl="0" indent="0" eaLnBrk="1" hangingPunct="1">
              <a:buNone/>
              <a:defRPr/>
            </a:pP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箭头连接符 7"/>
          <p:cNvCxnSpPr>
            <a:cxnSpLocks/>
          </p:cNvCxnSpPr>
          <p:nvPr/>
        </p:nvCxnSpPr>
        <p:spPr>
          <a:xfrm>
            <a:off x="839470" y="1832610"/>
            <a:ext cx="1798213" cy="40456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91135" y="908685"/>
            <a:ext cx="3181985" cy="807085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defPPr>
              <a:defRPr lang="zh-CN"/>
            </a:defPPr>
            <a:lvl1pPr marL="342900" indent="-342900" algn="just">
              <a:lnSpc>
                <a:spcPct val="150000"/>
              </a:lnSpc>
              <a:buFont typeface="Wingdings" panose="05000000000000000000" pitchFamily="2" charset="2"/>
              <a:buChar char="n"/>
              <a:defRPr sz="200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订书器装订，</a:t>
            </a:r>
            <a:r>
              <a:rPr lang="en-US" altLang="zh-CN" dirty="0">
                <a:solidFill>
                  <a:srgbClr val="990000"/>
                </a:solidFill>
              </a:rPr>
              <a:t>1</a:t>
            </a:r>
            <a:r>
              <a:rPr lang="zh-CN" altLang="en-US" dirty="0">
                <a:solidFill>
                  <a:srgbClr val="990000"/>
                </a:solidFill>
              </a:rPr>
              <a:t>个钉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57B8E47-8F78-7C65-FDD1-F7E5F3F170B6}"/>
              </a:ext>
            </a:extLst>
          </p:cNvPr>
          <p:cNvSpPr txBox="1"/>
          <p:nvPr/>
        </p:nvSpPr>
        <p:spPr>
          <a:xfrm>
            <a:off x="417782" y="3429000"/>
            <a:ext cx="1629737" cy="2160240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defPPr>
              <a:defRPr lang="zh-CN"/>
            </a:defPPr>
            <a:lvl1pPr marL="342900" indent="-342900" algn="just">
              <a:lnSpc>
                <a:spcPct val="150000"/>
              </a:lnSpc>
              <a:buFont typeface="Wingdings" panose="05000000000000000000" pitchFamily="2" charset="2"/>
              <a:buChar char="n"/>
              <a:defRPr sz="200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>
              <a:lnSpc>
                <a:spcPct val="200000"/>
              </a:lnSpc>
              <a:buNone/>
            </a:pPr>
            <a:r>
              <a:rPr lang="zh-CN" altLang="en-US" dirty="0">
                <a:solidFill>
                  <a:srgbClr val="990000"/>
                </a:solidFill>
              </a:rPr>
              <a:t>图片可拖动，请按示例顺序摆放！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3352" y="188640"/>
            <a:ext cx="9705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方正大黑简体" panose="02000000000000000000" charset="-122"/>
              </a:defRPr>
            </a:lvl1pPr>
          </a:lstStyle>
          <a:p>
            <a:pPr marL="0" lvl="0" indent="0" eaLnBrk="1" hangingPunct="1">
              <a:buNone/>
              <a:defRPr/>
            </a:pP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四、接收清单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t="845" b="1"/>
          <a:stretch>
            <a:fillRect/>
          </a:stretch>
        </p:blipFill>
        <p:spPr>
          <a:xfrm>
            <a:off x="407670" y="981075"/>
            <a:ext cx="7309485" cy="41840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6744439" y="908710"/>
            <a:ext cx="920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样例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9425" y="5435600"/>
            <a:ext cx="111569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dirty="0">
                <a:solidFill>
                  <a:srgbClr val="FF0000"/>
                </a:solidFill>
              </a:rPr>
              <a:t>学生档案室根据名单，逐个清点学院移交的研究生个人档案，无误后双方分别在“接收清单”签字，并各自留存；学院留存的“接收清单”作为教学检查的材料之一。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040370" y="1052830"/>
            <a:ext cx="3814445" cy="1717675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defPPr>
              <a:defRPr lang="zh-CN"/>
            </a:defPPr>
            <a:lvl1pPr marL="342900" indent="-342900" algn="just">
              <a:lnSpc>
                <a:spcPct val="150000"/>
              </a:lnSpc>
              <a:buFont typeface="Wingdings" panose="05000000000000000000" pitchFamily="2" charset="2"/>
              <a:buChar char="n"/>
              <a:defRPr sz="200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各学院须携带“接收清单”向学生档案室移交材料</a:t>
            </a:r>
          </a:p>
          <a:p>
            <a:r>
              <a:rPr lang="zh-CN" altLang="en-US" dirty="0"/>
              <a:t>在学位办领取，不得自制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ea3fb5c9-af68-4ec3-92b6-70558b55f526"/>
  <p:tag name="COMMONDATA" val="eyJoZGlkIjoiZjFjNTc3NDEwNjQ3NmFhZmJhNzFkZWY4OWEyM2ZiNjcifQ=="/>
</p:tagLst>
</file>

<file path=ppt/theme/theme1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859</Words>
  <Application>Microsoft Office PowerPoint</Application>
  <PresentationFormat>宽屏</PresentationFormat>
  <Paragraphs>73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黑体</vt:lpstr>
      <vt:lpstr>微软雅黑</vt:lpstr>
      <vt:lpstr>Arial</vt:lpstr>
      <vt:lpstr>Calibri</vt:lpstr>
      <vt:lpstr>Calibri Light</vt:lpstr>
      <vt:lpstr>Times New Roman</vt:lpstr>
      <vt:lpstr>Wingdings</vt:lpstr>
      <vt:lpstr>默认设计模板</vt:lpstr>
      <vt:lpstr>研究生学位审批材料 （存研究生档案）归档说明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DLUT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《2003年杰出人才基金》申请</dc:title>
  <dc:creator>jyzou</dc:creator>
  <cp:lastModifiedBy>鹏 翟</cp:lastModifiedBy>
  <cp:revision>1340</cp:revision>
  <dcterms:created xsi:type="dcterms:W3CDTF">2003-08-12T15:05:00Z</dcterms:created>
  <dcterms:modified xsi:type="dcterms:W3CDTF">2026-03-18T11:25:07Z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FED91CC555BC448BB6FF9E6276D2AAEB_13</vt:lpwstr>
  </property>
</Properties>
</file>