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jx" initials="zjx" lastIdx="1" clrIdx="0">
    <p:extLst>
      <p:ext uri="{19B8F6BF-5375-455C-9EA6-DF929625EA0E}">
        <p15:presenceInfo xmlns:p15="http://schemas.microsoft.com/office/powerpoint/2012/main" userId="zj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19T18:47:34.806" idx="1">
    <p:pos x="7680" y="1086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B48FF3-BAF9-4418-84D3-DF4EFF0DC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27E01A5-1D74-4846-88B1-3A393CFA1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DE1B54-1F5E-41F2-B0E3-D84F59B0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CA0ABC-3D0F-4DF3-A764-E18C29C3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8DA37A-93B8-45AD-8B05-B5486E4D1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71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C1939B-7403-4900-98DE-6BE16BD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75BE88-091E-4B00-AC73-BFC1547C3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156595-C295-4E82-B13E-C555C7AE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BDC6DA-E9E1-4C1C-9CEE-BCE63A00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DE9D36-516D-4C91-B37A-01618408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90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FBDEF8E-CF6B-4ED5-A54F-597E537BA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D9E08F-EC4F-42A6-BFAB-279961105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1C99AA-73CF-44BE-A5EF-7B1FC317E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3CB0E6-A13C-44FC-84BF-EE32E38CB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5C284B-0E13-47EA-8DBF-237B5AE5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32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B6D9E9-42E8-402D-9AAB-BCBE562AE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956C87-3DC7-419A-9E42-0DA9BE6A7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79FADE-998D-4F29-B86D-8A2533B63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13EF7C-CC64-40EC-B141-EFB79DB8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49E8BF-2F30-4C2B-AF34-21FDA189E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90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877353-7C2D-4BA0-9366-5AD59ABE8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B54DBA-8CA2-4204-AE79-B2F2A788E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9CA56A-B87F-4771-BCD2-92AF9C2F0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0A29CA-62B2-483B-AF81-1BFE3786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074C74-94A1-4F6C-A881-D9860883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170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4D5E6D-B591-4D5B-A572-A6865C075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372C1D-127E-4116-8D16-B2930441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D0B0E42-8639-4FB2-A470-0E1E9707D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4454CC-221A-4D07-AD4B-DA47A0B9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425BA6-4E7A-4298-AB64-1D112DBE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06F66CB-9C27-4310-AD78-C5E8D71AB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13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141431-5D3E-4FB5-809E-F1E74741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51D682-2C53-418D-98BC-BA4F9EE07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B5CD572-F263-4AC6-B2AD-C5CF19FFE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B9503F7-D847-4786-8A1A-EFECE26C1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54591DA-AB19-4408-A84B-6D896D3BE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BB6B09D-72BC-4715-A461-1E4987834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644D9B0-CAD3-4EF0-88EB-D64DEBC3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9E6968F-1B94-416C-BBAF-ECCA119E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37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6A2DAB-A7DE-4C7C-8C23-E58639EA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8146462-B8F1-4BA4-B118-DA043774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7788005-093F-451C-9084-DE4C440A0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3821096-E206-427D-BF66-30C7A4B0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302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49BBA4F-88D8-4651-B87B-4287FA01B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9D245BC-7D6A-4E16-9CDC-FFB4E638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FB3A6BB-E90A-4A75-8E01-1981B671A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691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59B79C-3120-4353-AD84-367EFBDD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1A85CF-2FDD-47B1-B757-FBBF3BE36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8E2158-74ED-4C95-8DF9-A81291E54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3B817D-C5DB-4A61-AC79-CB5E25190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1CD2B97-E531-4FE9-8185-F2653C60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E57038-6EAD-4B5F-B7B2-4D1FDE30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74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ED1B59-18EC-4FB8-814F-6D90CE655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B1EE59B-874E-43DA-A2F8-29CF24E5B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E099658-CCA8-4825-8412-08CAA1703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2B4256-1FF2-4F45-91C0-9C4FD8ED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FB6529-8A3B-4F85-9BB0-126E36CD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1789EF-B089-4339-BD0A-78C110C8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348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BD779B4-B2ED-4392-A685-A758E0F0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20A1FC6-4BDE-4005-90F4-ECEC574FC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858CD5-C553-4446-A233-C7DF147A7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DA02A-384F-4D32-8294-62E357539955}" type="datetimeFigureOut">
              <a:rPr lang="zh-CN" altLang="en-US" smtClean="0"/>
              <a:t>2025/5/20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D0CEC8-E137-430B-8AD9-2A2131136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5FC5DC-BD76-4A7F-AFED-11F250FA8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40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mis.cup.edu.cn/gmis/home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C75067-44FD-445D-B8B1-1E440CDA9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延长学习年限申请及审核指南</a:t>
            </a:r>
          </a:p>
        </p:txBody>
      </p:sp>
    </p:spTree>
    <p:extLst>
      <p:ext uri="{BB962C8B-B14F-4D97-AF65-F5344CB8AC3E}">
        <p14:creationId xmlns:p14="http://schemas.microsoft.com/office/powerpoint/2010/main" val="112013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ADF46D-7027-411A-B0A0-A2CA27EF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2" y="806914"/>
            <a:ext cx="12040029" cy="1325563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登录研究生教育管理系统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网址：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https://gmis.cup.edu.cn/gmis/home/login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选择“统一身份认证登录”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2B08A5C-E2B8-4BD4-9436-56AB13F09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027" y="2411435"/>
            <a:ext cx="8723751" cy="432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58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11" y="201492"/>
            <a:ext cx="2994061" cy="745466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学生端申请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A74980A5-E09D-409B-A71C-F176497A7511}"/>
              </a:ext>
            </a:extLst>
          </p:cNvPr>
          <p:cNvSpPr txBox="1"/>
          <p:nvPr/>
        </p:nvSpPr>
        <p:spPr>
          <a:xfrm>
            <a:off x="4051896" y="389559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注：提交申请后请及时提醒导师审核，并关注审核进度。</a:t>
            </a: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48F2F27F-D770-4DAB-8922-47D0822EED7F}"/>
              </a:ext>
            </a:extLst>
          </p:cNvPr>
          <p:cNvGrpSpPr/>
          <p:nvPr/>
        </p:nvGrpSpPr>
        <p:grpSpPr>
          <a:xfrm>
            <a:off x="0" y="936683"/>
            <a:ext cx="12192000" cy="5884209"/>
            <a:chOff x="0" y="936683"/>
            <a:chExt cx="12192000" cy="5884209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04773CD3-F37C-42B9-AC65-81DA71EC9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38738"/>
              <a:ext cx="12192000" cy="5782154"/>
            </a:xfrm>
            <a:prstGeom prst="rect">
              <a:avLst/>
            </a:prstGeom>
          </p:spPr>
        </p:pic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6F4C01F-5F93-4FFE-9067-3B36AC0468D8}"/>
                </a:ext>
              </a:extLst>
            </p:cNvPr>
            <p:cNvSpPr/>
            <p:nvPr/>
          </p:nvSpPr>
          <p:spPr>
            <a:xfrm>
              <a:off x="0" y="1263721"/>
              <a:ext cx="1202076" cy="26712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2FC1E4D5-917C-49AB-98B0-8EE187140E30}"/>
                </a:ext>
              </a:extLst>
            </p:cNvPr>
            <p:cNvSpPr/>
            <p:nvPr/>
          </p:nvSpPr>
          <p:spPr>
            <a:xfrm>
              <a:off x="0" y="3164440"/>
              <a:ext cx="1099335" cy="2645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83FE903F-2259-4BAC-8266-8B530A447D69}"/>
                </a:ext>
              </a:extLst>
            </p:cNvPr>
            <p:cNvSpPr/>
            <p:nvPr/>
          </p:nvSpPr>
          <p:spPr>
            <a:xfrm>
              <a:off x="11383766" y="946958"/>
              <a:ext cx="808234" cy="48115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A63F2F27-EB0C-410B-A28F-DF875CF9C22B}"/>
                </a:ext>
              </a:extLst>
            </p:cNvPr>
            <p:cNvSpPr/>
            <p:nvPr/>
          </p:nvSpPr>
          <p:spPr>
            <a:xfrm>
              <a:off x="2599362" y="3616503"/>
              <a:ext cx="2188395" cy="21575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9C5C762E-5D04-49DF-99E9-5BEA6FC1908D}"/>
                </a:ext>
              </a:extLst>
            </p:cNvPr>
            <p:cNvSpPr/>
            <p:nvPr/>
          </p:nvSpPr>
          <p:spPr>
            <a:xfrm>
              <a:off x="6544638" y="3616503"/>
              <a:ext cx="2301411" cy="21575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3364C3ED-84EA-4CB2-A01F-BC4319AE663E}"/>
                </a:ext>
              </a:extLst>
            </p:cNvPr>
            <p:cNvSpPr/>
            <p:nvPr/>
          </p:nvSpPr>
          <p:spPr>
            <a:xfrm>
              <a:off x="2383604" y="3924041"/>
              <a:ext cx="4869951" cy="134660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F4D10E04-6596-4948-B81E-2BB401DD1F25}"/>
                </a:ext>
              </a:extLst>
            </p:cNvPr>
            <p:cNvSpPr/>
            <p:nvPr/>
          </p:nvSpPr>
          <p:spPr>
            <a:xfrm>
              <a:off x="3123344" y="5352149"/>
              <a:ext cx="626723" cy="20617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C7018263-9124-4BB1-9B2A-1E97F847593A}"/>
                </a:ext>
              </a:extLst>
            </p:cNvPr>
            <p:cNvSpPr/>
            <p:nvPr/>
          </p:nvSpPr>
          <p:spPr>
            <a:xfrm>
              <a:off x="9318661" y="6493267"/>
              <a:ext cx="1119883" cy="3276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DFACE595-E9AA-4970-82FB-2A693A993D0A}"/>
                </a:ext>
              </a:extLst>
            </p:cNvPr>
            <p:cNvSpPr txBox="1"/>
            <p:nvPr/>
          </p:nvSpPr>
          <p:spPr>
            <a:xfrm>
              <a:off x="487156" y="93668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1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9FE0B65D-21A6-4DA9-B5B6-3AC7B668DEDD}"/>
                </a:ext>
              </a:extLst>
            </p:cNvPr>
            <p:cNvSpPr txBox="1"/>
            <p:nvPr/>
          </p:nvSpPr>
          <p:spPr>
            <a:xfrm>
              <a:off x="1045623" y="311205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21935BC9-4B0E-40CD-AA8F-BF7BFBF127E8}"/>
                </a:ext>
              </a:extLst>
            </p:cNvPr>
            <p:cNvSpPr txBox="1"/>
            <p:nvPr/>
          </p:nvSpPr>
          <p:spPr>
            <a:xfrm>
              <a:off x="11077272" y="1002867"/>
              <a:ext cx="3064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8992D64C-17B0-4823-B0F1-C89401E7777E}"/>
                </a:ext>
              </a:extLst>
            </p:cNvPr>
            <p:cNvSpPr txBox="1"/>
            <p:nvPr/>
          </p:nvSpPr>
          <p:spPr>
            <a:xfrm>
              <a:off x="2286456" y="353677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AACD7C63-7FF9-46CF-B911-B23AF1119400}"/>
                </a:ext>
              </a:extLst>
            </p:cNvPr>
            <p:cNvSpPr txBox="1"/>
            <p:nvPr/>
          </p:nvSpPr>
          <p:spPr>
            <a:xfrm>
              <a:off x="8793701" y="3536774"/>
              <a:ext cx="2223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据实选择异动原因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A706344A-1C17-4810-9178-2512D138C4BD}"/>
                </a:ext>
              </a:extLst>
            </p:cNvPr>
            <p:cNvSpPr txBox="1"/>
            <p:nvPr/>
          </p:nvSpPr>
          <p:spPr>
            <a:xfrm>
              <a:off x="3205992" y="4412676"/>
              <a:ext cx="5455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6 </a:t>
              </a:r>
              <a:r>
                <a:rPr lang="zh-CN" altLang="en-US" b="1" dirty="0">
                  <a:solidFill>
                    <a:srgbClr val="FF0000"/>
                  </a:solidFill>
                </a:rPr>
                <a:t>据实选择延期开始、结束时间、已完成学业情况等</a:t>
              </a: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51F27D78-102E-4919-841A-0D9FBA803783}"/>
                </a:ext>
              </a:extLst>
            </p:cNvPr>
            <p:cNvSpPr txBox="1"/>
            <p:nvPr/>
          </p:nvSpPr>
          <p:spPr>
            <a:xfrm>
              <a:off x="3750067" y="5267686"/>
              <a:ext cx="37721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7 </a:t>
              </a:r>
              <a:r>
                <a:rPr lang="zh-CN" altLang="en-US" b="1" dirty="0">
                  <a:solidFill>
                    <a:srgbClr val="FF0000"/>
                  </a:solidFill>
                </a:rPr>
                <a:t>点击“新增”填写延期期间工作安排</a:t>
              </a: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CD13D0A6-FF23-4609-A58C-FF243D9C6C96}"/>
                </a:ext>
              </a:extLst>
            </p:cNvPr>
            <p:cNvSpPr txBox="1"/>
            <p:nvPr/>
          </p:nvSpPr>
          <p:spPr>
            <a:xfrm>
              <a:off x="7253555" y="6122696"/>
              <a:ext cx="36086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8 </a:t>
              </a:r>
              <a:r>
                <a:rPr lang="zh-CN" altLang="en-US" b="1" dirty="0">
                  <a:solidFill>
                    <a:srgbClr val="FF0000"/>
                  </a:solidFill>
                </a:rPr>
                <a:t>信息核对无误后点击保存、提交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757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37" y="523982"/>
            <a:ext cx="2994061" cy="745466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导师端审核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58EAD05A-5A33-48F6-9B4C-073341CDEABB}"/>
              </a:ext>
            </a:extLst>
          </p:cNvPr>
          <p:cNvGrpSpPr/>
          <p:nvPr/>
        </p:nvGrpSpPr>
        <p:grpSpPr>
          <a:xfrm>
            <a:off x="0" y="1732666"/>
            <a:ext cx="12268519" cy="3392667"/>
            <a:chOff x="0" y="1732666"/>
            <a:chExt cx="12268519" cy="3392667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36B1E483-74BC-4B50-9352-EA6AF33AE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732666"/>
              <a:ext cx="12192000" cy="3392667"/>
            </a:xfrm>
            <a:prstGeom prst="rect">
              <a:avLst/>
            </a:prstGeom>
          </p:spPr>
        </p:pic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2FA2E596-8075-4637-82E6-2AEA377F42AD}"/>
                </a:ext>
              </a:extLst>
            </p:cNvPr>
            <p:cNvSpPr/>
            <p:nvPr/>
          </p:nvSpPr>
          <p:spPr>
            <a:xfrm>
              <a:off x="708917" y="2599362"/>
              <a:ext cx="359595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9D4F0CA4-CEEA-4C17-B4FD-BC91871ACC83}"/>
                </a:ext>
              </a:extLst>
            </p:cNvPr>
            <p:cNvSpPr/>
            <p:nvPr/>
          </p:nvSpPr>
          <p:spPr>
            <a:xfrm>
              <a:off x="102742" y="3965825"/>
              <a:ext cx="852755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F1D8F1C6-AD87-4118-BFC0-BDC976B19400}"/>
                </a:ext>
              </a:extLst>
            </p:cNvPr>
            <p:cNvSpPr/>
            <p:nvPr/>
          </p:nvSpPr>
          <p:spPr>
            <a:xfrm>
              <a:off x="215757" y="4685016"/>
              <a:ext cx="739740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8E9B082-000A-469C-87A4-6020D501A6F2}"/>
                </a:ext>
              </a:extLst>
            </p:cNvPr>
            <p:cNvSpPr/>
            <p:nvPr/>
          </p:nvSpPr>
          <p:spPr>
            <a:xfrm>
              <a:off x="8969339" y="2979506"/>
              <a:ext cx="2095928" cy="28767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4" name="箭头: 右 13">
              <a:extLst>
                <a:ext uri="{FF2B5EF4-FFF2-40B4-BE49-F238E27FC236}">
                  <a16:creationId xmlns:a16="http://schemas.microsoft.com/office/drawing/2014/main" id="{3A81A4FF-01A4-42BF-85EA-FF47F9FE663A}"/>
                </a:ext>
              </a:extLst>
            </p:cNvPr>
            <p:cNvSpPr/>
            <p:nvPr/>
          </p:nvSpPr>
          <p:spPr>
            <a:xfrm rot="20480723">
              <a:off x="6391414" y="3393955"/>
              <a:ext cx="2609981" cy="11301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F85E7384-461D-4746-BC83-7CC7F7E1838F}"/>
                </a:ext>
              </a:extLst>
            </p:cNvPr>
            <p:cNvSpPr txBox="1"/>
            <p:nvPr/>
          </p:nvSpPr>
          <p:spPr>
            <a:xfrm>
              <a:off x="1081801" y="2230030"/>
              <a:ext cx="29354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 </a:t>
              </a:r>
              <a:r>
                <a:rPr lang="zh-CN" altLang="en-US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注意切换身份为“教师”</a:t>
              </a: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750B0E86-A5E1-44FE-B4E1-0A663726477A}"/>
                </a:ext>
              </a:extLst>
            </p:cNvPr>
            <p:cNvSpPr txBox="1"/>
            <p:nvPr/>
          </p:nvSpPr>
          <p:spPr>
            <a:xfrm>
              <a:off x="901786" y="386389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175109D0-7D71-48CF-A9AF-E5F342329F99}"/>
                </a:ext>
              </a:extLst>
            </p:cNvPr>
            <p:cNvSpPr txBox="1"/>
            <p:nvPr/>
          </p:nvSpPr>
          <p:spPr>
            <a:xfrm>
              <a:off x="868622" y="45825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C1F0B6FD-69F4-45EC-A34B-8F9D93E49504}"/>
                </a:ext>
              </a:extLst>
            </p:cNvPr>
            <p:cNvSpPr txBox="1"/>
            <p:nvPr/>
          </p:nvSpPr>
          <p:spPr>
            <a:xfrm>
              <a:off x="4900773" y="2064260"/>
              <a:ext cx="7071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 </a:t>
              </a:r>
              <a:r>
                <a:rPr lang="zh-CN" altLang="en-US" b="1" dirty="0">
                  <a:solidFill>
                    <a:srgbClr val="FF0000"/>
                  </a:solidFill>
                </a:rPr>
                <a:t>选择异动类别（延长学习年限）、审核状态（待审核）后点击查询</a:t>
              </a: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A0CAB0EB-0667-46F2-9D3C-506F6A194C4B}"/>
                </a:ext>
              </a:extLst>
            </p:cNvPr>
            <p:cNvSpPr txBox="1"/>
            <p:nvPr/>
          </p:nvSpPr>
          <p:spPr>
            <a:xfrm>
              <a:off x="7044012" y="2630942"/>
              <a:ext cx="5224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勾选学生后选择审核状态，确认无误后点击确定</a:t>
              </a: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A645AC22-7359-41B5-B98F-EDAC9A29AD9E}"/>
                </a:ext>
              </a:extLst>
            </p:cNvPr>
            <p:cNvSpPr/>
            <p:nvPr/>
          </p:nvSpPr>
          <p:spPr>
            <a:xfrm>
              <a:off x="1375006" y="2784028"/>
              <a:ext cx="1184954" cy="29420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EC2E6002-6222-41AE-AD83-02BC68452717}"/>
                </a:ext>
              </a:extLst>
            </p:cNvPr>
            <p:cNvSpPr/>
            <p:nvPr/>
          </p:nvSpPr>
          <p:spPr>
            <a:xfrm>
              <a:off x="3934966" y="2799708"/>
              <a:ext cx="965807" cy="27852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440F88DD-59ED-45D8-A5BF-58AC1DB5EA98}"/>
                </a:ext>
              </a:extLst>
            </p:cNvPr>
            <p:cNvSpPr/>
            <p:nvPr/>
          </p:nvSpPr>
          <p:spPr>
            <a:xfrm>
              <a:off x="5789506" y="2567417"/>
              <a:ext cx="652391" cy="27852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cxnSp>
          <p:nvCxnSpPr>
            <p:cNvPr id="24" name="直接箭头连接符 23">
              <a:extLst>
                <a:ext uri="{FF2B5EF4-FFF2-40B4-BE49-F238E27FC236}">
                  <a16:creationId xmlns:a16="http://schemas.microsoft.com/office/drawing/2014/main" id="{4032CAF8-27B4-4042-AF6E-E435B3D511FF}"/>
                </a:ext>
              </a:extLst>
            </p:cNvPr>
            <p:cNvCxnSpPr/>
            <p:nvPr/>
          </p:nvCxnSpPr>
          <p:spPr>
            <a:xfrm flipV="1">
              <a:off x="2722652" y="2450976"/>
              <a:ext cx="3066854" cy="4801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>
              <a:extLst>
                <a:ext uri="{FF2B5EF4-FFF2-40B4-BE49-F238E27FC236}">
                  <a16:creationId xmlns:a16="http://schemas.microsoft.com/office/drawing/2014/main" id="{294910EF-233E-4549-8B8D-59955B6635C6}"/>
                </a:ext>
              </a:extLst>
            </p:cNvPr>
            <p:cNvCxnSpPr/>
            <p:nvPr/>
          </p:nvCxnSpPr>
          <p:spPr>
            <a:xfrm flipV="1">
              <a:off x="4900773" y="2567417"/>
              <a:ext cx="801384" cy="41208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32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315" y="493159"/>
            <a:ext cx="4175588" cy="745466"/>
          </a:xfrm>
        </p:spPr>
        <p:txBody>
          <a:bodyPr>
            <a:no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教学院长端审核</a:t>
            </a:r>
          </a:p>
        </p:txBody>
      </p: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38F56F9F-A5CE-458A-85E5-CB6C68976316}"/>
              </a:ext>
            </a:extLst>
          </p:cNvPr>
          <p:cNvGrpSpPr/>
          <p:nvPr/>
        </p:nvGrpSpPr>
        <p:grpSpPr>
          <a:xfrm>
            <a:off x="0" y="1897037"/>
            <a:ext cx="12238234" cy="3063925"/>
            <a:chOff x="0" y="1897037"/>
            <a:chExt cx="12238234" cy="3063925"/>
          </a:xfrm>
        </p:grpSpPr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30E3635F-1405-438E-AD0C-24CDD756E4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897037"/>
              <a:ext cx="12192000" cy="3063925"/>
            </a:xfrm>
            <a:prstGeom prst="rect">
              <a:avLst/>
            </a:prstGeom>
          </p:spPr>
        </p:pic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E445C6A5-891E-4BE0-8DC3-48793A9BFDED}"/>
                </a:ext>
              </a:extLst>
            </p:cNvPr>
            <p:cNvSpPr/>
            <p:nvPr/>
          </p:nvSpPr>
          <p:spPr>
            <a:xfrm>
              <a:off x="82193" y="2774022"/>
              <a:ext cx="1006868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CF676613-7181-497A-9E5D-A20ED7C513A2}"/>
                </a:ext>
              </a:extLst>
            </p:cNvPr>
            <p:cNvSpPr/>
            <p:nvPr/>
          </p:nvSpPr>
          <p:spPr>
            <a:xfrm>
              <a:off x="184935" y="3948958"/>
              <a:ext cx="698643" cy="20180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7247EA58-A4E3-4B0F-97CB-A262A3D7FB96}"/>
                </a:ext>
              </a:extLst>
            </p:cNvPr>
            <p:cNvSpPr/>
            <p:nvPr/>
          </p:nvSpPr>
          <p:spPr>
            <a:xfrm>
              <a:off x="277402" y="4246909"/>
              <a:ext cx="606176" cy="12988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6A77D598-62AD-4E75-AD56-1270A7A9F807}"/>
                </a:ext>
              </a:extLst>
            </p:cNvPr>
            <p:cNvSpPr/>
            <p:nvPr/>
          </p:nvSpPr>
          <p:spPr>
            <a:xfrm>
              <a:off x="1335640" y="2989780"/>
              <a:ext cx="1089061" cy="20693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0C30DB1B-E3A7-417E-8184-330425BD05D0}"/>
                </a:ext>
              </a:extLst>
            </p:cNvPr>
            <p:cNvSpPr/>
            <p:nvPr/>
          </p:nvSpPr>
          <p:spPr>
            <a:xfrm>
              <a:off x="3873358" y="2909042"/>
              <a:ext cx="1089061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F92CFF5D-E69B-4EEE-8BAD-287A75C2481F}"/>
                </a:ext>
              </a:extLst>
            </p:cNvPr>
            <p:cNvSpPr/>
            <p:nvPr/>
          </p:nvSpPr>
          <p:spPr>
            <a:xfrm>
              <a:off x="5804899" y="2702103"/>
              <a:ext cx="575355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11B175CF-E722-4000-BAB7-B46AA1C47A61}"/>
                </a:ext>
              </a:extLst>
            </p:cNvPr>
            <p:cNvSpPr/>
            <p:nvPr/>
          </p:nvSpPr>
          <p:spPr>
            <a:xfrm>
              <a:off x="8866598" y="3071973"/>
              <a:ext cx="2137024" cy="357027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箭头: 右 22">
              <a:extLst>
                <a:ext uri="{FF2B5EF4-FFF2-40B4-BE49-F238E27FC236}">
                  <a16:creationId xmlns:a16="http://schemas.microsoft.com/office/drawing/2014/main" id="{6851D632-6B71-448B-B0FA-794666EA1D55}"/>
                </a:ext>
              </a:extLst>
            </p:cNvPr>
            <p:cNvSpPr/>
            <p:nvPr/>
          </p:nvSpPr>
          <p:spPr>
            <a:xfrm rot="20480723">
              <a:off x="5908527" y="3719444"/>
              <a:ext cx="2609981" cy="11301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D2221CE3-E877-4532-9259-4430EB511029}"/>
                </a:ext>
              </a:extLst>
            </p:cNvPr>
            <p:cNvSpPr txBox="1"/>
            <p:nvPr/>
          </p:nvSpPr>
          <p:spPr>
            <a:xfrm>
              <a:off x="711227" y="2366622"/>
              <a:ext cx="3114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+mn-ea"/>
                </a:rPr>
                <a:t>1 </a:t>
              </a:r>
              <a:r>
                <a:rPr lang="zh-CN" altLang="en-US" b="1" dirty="0">
                  <a:solidFill>
                    <a:srgbClr val="FF0000"/>
                  </a:solidFill>
                  <a:latin typeface="+mn-ea"/>
                </a:rPr>
                <a:t>注意切换身份为“教学院长”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DAAB942D-5B2B-4893-AE50-DCF13675C59E}"/>
                </a:ext>
              </a:extLst>
            </p:cNvPr>
            <p:cNvSpPr txBox="1"/>
            <p:nvPr/>
          </p:nvSpPr>
          <p:spPr>
            <a:xfrm>
              <a:off x="821933" y="3831801"/>
              <a:ext cx="2465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872A6A7-C333-459B-9370-90640CEA89AA}"/>
                </a:ext>
              </a:extLst>
            </p:cNvPr>
            <p:cNvSpPr txBox="1"/>
            <p:nvPr/>
          </p:nvSpPr>
          <p:spPr>
            <a:xfrm>
              <a:off x="840141" y="41336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67863C43-BF3D-43B1-8F7B-873F39068A13}"/>
                </a:ext>
              </a:extLst>
            </p:cNvPr>
            <p:cNvSpPr txBox="1"/>
            <p:nvPr/>
          </p:nvSpPr>
          <p:spPr>
            <a:xfrm>
              <a:off x="4834244" y="2173254"/>
              <a:ext cx="7063152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</a:t>
              </a:r>
              <a:r>
                <a:rPr lang="zh-CN" altLang="en-US" b="1" dirty="0">
                  <a:solidFill>
                    <a:srgbClr val="FF0000"/>
                  </a:solidFill>
                </a:rPr>
                <a:t> 选择异动类别（延长学习年限）、审核状态（待审核）后点击查询</a:t>
              </a:r>
            </a:p>
          </p:txBody>
        </p:sp>
        <p:cxnSp>
          <p:nvCxnSpPr>
            <p:cNvPr id="33" name="直接箭头连接符 32">
              <a:extLst>
                <a:ext uri="{FF2B5EF4-FFF2-40B4-BE49-F238E27FC236}">
                  <a16:creationId xmlns:a16="http://schemas.microsoft.com/office/drawing/2014/main" id="{6A175D26-AAFE-4B44-8184-61E123356282}"/>
                </a:ext>
              </a:extLst>
            </p:cNvPr>
            <p:cNvCxnSpPr/>
            <p:nvPr/>
          </p:nvCxnSpPr>
          <p:spPr>
            <a:xfrm flipV="1">
              <a:off x="2517169" y="2590942"/>
              <a:ext cx="2445250" cy="50230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id="{31E67703-B1C2-4301-9A46-B09888A5B0A9}"/>
                </a:ext>
              </a:extLst>
            </p:cNvPr>
            <p:cNvCxnSpPr/>
            <p:nvPr/>
          </p:nvCxnSpPr>
          <p:spPr>
            <a:xfrm flipV="1">
              <a:off x="4993240" y="2551288"/>
              <a:ext cx="589996" cy="50672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6ADDB3F9-D8FE-4099-96C4-6008E591FADF}"/>
                </a:ext>
              </a:extLst>
            </p:cNvPr>
            <p:cNvSpPr txBox="1"/>
            <p:nvPr/>
          </p:nvSpPr>
          <p:spPr>
            <a:xfrm>
              <a:off x="7013727" y="2723917"/>
              <a:ext cx="5224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勾选学生后选择审核状态，确认无误后点击确定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67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188</Words>
  <Application>Microsoft Office PowerPoint</Application>
  <PresentationFormat>宽屏</PresentationFormat>
  <Paragraphs>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微软雅黑</vt:lpstr>
      <vt:lpstr>Arial</vt:lpstr>
      <vt:lpstr>Office 主题​​</vt:lpstr>
      <vt:lpstr>延长学习年限申请及审核指南</vt:lpstr>
      <vt:lpstr>登录研究生教育管理系统 网址：https://gmis.cup.edu.cn/gmis/home/login 选择“统一身份认证登录”</vt:lpstr>
      <vt:lpstr>学生端申请</vt:lpstr>
      <vt:lpstr>导师端审核</vt:lpstr>
      <vt:lpstr>教学院长端审核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zjx</dc:creator>
  <cp:lastModifiedBy>zjx</cp:lastModifiedBy>
  <cp:revision>19</cp:revision>
  <dcterms:created xsi:type="dcterms:W3CDTF">2025-05-19T10:20:53Z</dcterms:created>
  <dcterms:modified xsi:type="dcterms:W3CDTF">2025-05-20T04:31:08Z</dcterms:modified>
</cp:coreProperties>
</file>