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2220" r:id="rId2"/>
    <p:sldId id="2223" r:id="rId3"/>
    <p:sldId id="2241" r:id="rId4"/>
    <p:sldId id="2224" r:id="rId5"/>
    <p:sldId id="2248" r:id="rId6"/>
    <p:sldId id="2252" r:id="rId7"/>
    <p:sldId id="2253" r:id="rId8"/>
    <p:sldId id="2255" r:id="rId9"/>
    <p:sldId id="2256" r:id="rId10"/>
    <p:sldId id="2246" r:id="rId11"/>
    <p:sldId id="2225" r:id="rId12"/>
    <p:sldId id="2244" r:id="rId13"/>
    <p:sldId id="2245" r:id="rId14"/>
  </p:sldIdLst>
  <p:sldSz cx="12961938" cy="72009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4">
          <p15:clr>
            <a:srgbClr val="A4A3A4"/>
          </p15:clr>
        </p15:guide>
        <p15:guide id="2" orient="horz" pos="4354">
          <p15:clr>
            <a:srgbClr val="A4A3A4"/>
          </p15:clr>
        </p15:guide>
        <p15:guide id="3" orient="horz" pos="454">
          <p15:clr>
            <a:srgbClr val="A4A3A4"/>
          </p15:clr>
        </p15:guide>
        <p15:guide id="4" pos="4080">
          <p15:clr>
            <a:srgbClr val="A4A3A4"/>
          </p15:clr>
        </p15:guide>
        <p15:guide id="5" pos="810">
          <p15:clr>
            <a:srgbClr val="A4A3A4"/>
          </p15:clr>
        </p15:guide>
        <p15:guide id="6" pos="74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1D4"/>
    <a:srgbClr val="CC3300"/>
    <a:srgbClr val="F1900F"/>
    <a:srgbClr val="DB7325"/>
    <a:srgbClr val="A47900"/>
    <a:srgbClr val="DDDDDD"/>
    <a:srgbClr val="0000FF"/>
    <a:srgbClr val="CC9900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330" y="96"/>
      </p:cViewPr>
      <p:guideLst>
        <p:guide orient="horz" pos="1374"/>
        <p:guide orient="horz" pos="4354"/>
        <p:guide orient="horz" pos="454"/>
        <p:guide pos="4080"/>
        <p:guide pos="810"/>
        <p:guide pos="74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4580" name="幻灯片图像占位符 205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42900" y="685800"/>
            <a:ext cx="6172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文本占位符 2052"/>
          <p:cNvSpPr>
            <a:spLocks noGrp="1" noRot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2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ED8043A-6B50-468F-A2E8-B58E26A421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751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0282" y="1178481"/>
            <a:ext cx="9721691" cy="2506980"/>
          </a:xfrm>
          <a:prstGeom prst="rect">
            <a:avLst/>
          </a:prstGeom>
        </p:spPr>
        <p:txBody>
          <a:bodyPr anchor="b"/>
          <a:lstStyle>
            <a:lvl1pPr algn="ctr">
              <a:defRPr sz="63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282" y="3782140"/>
            <a:ext cx="9721691" cy="1738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03069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05639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76114" y="383381"/>
            <a:ext cx="2794986" cy="610243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91155" y="383381"/>
            <a:ext cx="8222931" cy="61024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131380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295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40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78813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404" y="1795225"/>
            <a:ext cx="11179945" cy="2995374"/>
          </a:xfrm>
          <a:prstGeom prst="rect">
            <a:avLst/>
          </a:prstGeom>
        </p:spPr>
        <p:txBody>
          <a:bodyPr anchor="b"/>
          <a:lstStyle>
            <a:lvl1pPr algn="l">
              <a:defRPr sz="63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404" y="4818936"/>
            <a:ext cx="11179945" cy="15751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2130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91155" y="1916906"/>
            <a:ext cx="5508958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62142" y="1916906"/>
            <a:ext cx="5508958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50483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43" y="383382"/>
            <a:ext cx="11179945" cy="101873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39310" y="1645713"/>
            <a:ext cx="4998889" cy="745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94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39310" y="2455307"/>
            <a:ext cx="4998889" cy="3975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86976" y="1645713"/>
            <a:ext cx="4998890" cy="745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40030" indent="-240030">
              <a:buNone/>
              <a:defRPr lang="zh-CN" altLang="en-US" b="0" smtClean="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86976" y="2475333"/>
            <a:ext cx="4998890" cy="3955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20723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0793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3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43" y="480060"/>
            <a:ext cx="4180664" cy="168021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10647" y="1036796"/>
            <a:ext cx="6562142" cy="5117306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2843" y="2160270"/>
            <a:ext cx="4180664" cy="4002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1858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843" y="480060"/>
            <a:ext cx="4530038" cy="168021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724996" y="480061"/>
            <a:ext cx="6347792" cy="5674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2843" y="2160270"/>
            <a:ext cx="4530038" cy="4002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4683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C:\Users\John\Desktop\00.jpg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931775" cy="71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C:\Users\John\Desktop\01.jpg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4450"/>
            <a:ext cx="12957175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36354" y="3024386"/>
            <a:ext cx="1101722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ctr">
              <a:lnSpc>
                <a:spcPct val="125000"/>
              </a:lnSpc>
              <a:spcAft>
                <a:spcPts val="0"/>
              </a:spcAft>
            </a:pPr>
            <a:r>
              <a:rPr lang="zh-CN" altLang="zh-CN" sz="4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中国石油大学（北京）克拉玛依校</a:t>
            </a:r>
            <a:r>
              <a:rPr lang="zh-CN" altLang="zh-CN" sz="44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</a:t>
            </a:r>
            <a:endParaRPr lang="en-US" altLang="zh-CN" sz="4400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 algn="ctr">
              <a:lnSpc>
                <a:spcPct val="125000"/>
              </a:lnSpc>
              <a:spcAft>
                <a:spcPts val="0"/>
              </a:spcAft>
            </a:pPr>
            <a:endParaRPr lang="en-US" altLang="zh-CN" sz="4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304800" algn="ctr">
              <a:lnSpc>
                <a:spcPct val="125000"/>
              </a:lnSpc>
              <a:spcAft>
                <a:spcPts val="0"/>
              </a:spcAft>
            </a:pPr>
            <a:r>
              <a:rPr lang="zh-CN" altLang="en-US" sz="44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教  务  系  统  选  课  指  南</a:t>
            </a:r>
            <a:endParaRPr lang="zh-CN" altLang="zh-CN" sz="4400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65" y="2304306"/>
            <a:ext cx="8625097" cy="4249959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  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52378" y="2268000"/>
            <a:ext cx="648071" cy="252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729948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重修选课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1440409" y="1574433"/>
            <a:ext cx="4824536" cy="400110"/>
          </a:xfrm>
          <a:prstGeom prst="wedgeRectCallout">
            <a:avLst>
              <a:gd name="adj1" fmla="val -44233"/>
              <a:gd name="adj2" fmla="val 11681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91442" y="1574433"/>
            <a:ext cx="4917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重修课程通过专业内跨年级选课菜单选修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832460" y="1512218"/>
            <a:ext cx="0" cy="53285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832461" y="2520330"/>
            <a:ext cx="4129478" cy="423564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重修的课程与正常修读课程冲突时，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可以冲突选课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部分专业课程因培养方案调整，无法在专业内跨年级选课中检索到时，可在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跨专业选课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中检索并选课，在跨专业选课中选择的重修课程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学分必须大于或等于需重修的课程学分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2184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0619"/>
            <a:ext cx="12961938" cy="28674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6660"/>
            <a:ext cx="12817424" cy="2605310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退  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3" name="矩形标注 12"/>
          <p:cNvSpPr/>
          <p:nvPr/>
        </p:nvSpPr>
        <p:spPr>
          <a:xfrm flipH="1">
            <a:off x="2952577" y="3969501"/>
            <a:ext cx="2520280" cy="576064"/>
          </a:xfrm>
          <a:prstGeom prst="wedgeRectCallout">
            <a:avLst>
              <a:gd name="adj1" fmla="val 64961"/>
              <a:gd name="adj2" fmla="val 3751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24585" y="405730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查询个人改退选记录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385625" y="1773761"/>
            <a:ext cx="396168" cy="2394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1" name="矩形标注 10"/>
          <p:cNvSpPr/>
          <p:nvPr/>
        </p:nvSpPr>
        <p:spPr>
          <a:xfrm flipH="1">
            <a:off x="11089481" y="2781873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161489" y="286985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退选</a:t>
            </a:r>
          </a:p>
        </p:txBody>
      </p:sp>
      <p:sp>
        <p:nvSpPr>
          <p:cNvPr id="17" name="矩形 16"/>
          <p:cNvSpPr/>
          <p:nvPr/>
        </p:nvSpPr>
        <p:spPr>
          <a:xfrm>
            <a:off x="648321" y="1267282"/>
            <a:ext cx="1080120" cy="3169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</p:spTree>
    <p:extLst>
      <p:ext uri="{BB962C8B-B14F-4D97-AF65-F5344CB8AC3E}">
        <p14:creationId xmlns:p14="http://schemas.microsoft.com/office/powerpoint/2010/main" val="368362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课  表  查  询  打  印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09" y="755163"/>
            <a:ext cx="9577064" cy="6085648"/>
          </a:xfrm>
          <a:prstGeom prst="rect">
            <a:avLst/>
          </a:prstGeom>
        </p:spPr>
      </p:pic>
      <p:sp>
        <p:nvSpPr>
          <p:cNvPr id="10" name="矩形标注 9"/>
          <p:cNvSpPr/>
          <p:nvPr/>
        </p:nvSpPr>
        <p:spPr>
          <a:xfrm flipH="1">
            <a:off x="576313" y="2808362"/>
            <a:ext cx="1296144" cy="432048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课表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</a:t>
            </a: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6336953" y="1926219"/>
            <a:ext cx="1224136" cy="594111"/>
          </a:xfrm>
          <a:prstGeom prst="wedgeRectCallout">
            <a:avLst>
              <a:gd name="adj1" fmla="val -106489"/>
              <a:gd name="adj2" fmla="val -7493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课表打印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6735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" y="761420"/>
            <a:ext cx="10474584" cy="6151398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5.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退  出  系  统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11597042" y="1224186"/>
            <a:ext cx="1224136" cy="594111"/>
          </a:xfrm>
          <a:prstGeom prst="wedgeRectCallout">
            <a:avLst>
              <a:gd name="adj1" fmla="val -106489"/>
              <a:gd name="adj2" fmla="val -7493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退出系统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4262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系  统  登  录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61004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登录教务网站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641209" y="1512218"/>
            <a:ext cx="0" cy="53285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641209" y="2520330"/>
            <a:ext cx="4345253" cy="105939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教（研）务部网站地址：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www.cupk.edu.cn/jwb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69001" y="3096394"/>
            <a:ext cx="1008112" cy="320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73" y="1360434"/>
            <a:ext cx="8280920" cy="532864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769001" y="3168402"/>
            <a:ext cx="122413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登录教务管理系统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2490" r="2098" b="2437"/>
          <a:stretch/>
        </p:blipFill>
        <p:spPr>
          <a:xfrm>
            <a:off x="1152377" y="1368202"/>
            <a:ext cx="10441160" cy="5518900"/>
          </a:xfrm>
          <a:prstGeom prst="rect">
            <a:avLst/>
          </a:prstGeom>
        </p:spPr>
      </p:pic>
      <p:sp>
        <p:nvSpPr>
          <p:cNvPr id="13" name="矩形标注 12"/>
          <p:cNvSpPr/>
          <p:nvPr/>
        </p:nvSpPr>
        <p:spPr>
          <a:xfrm flipH="1">
            <a:off x="2952577" y="4896594"/>
            <a:ext cx="4104456" cy="1728192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输入正确的学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号和密码登录，如忘记密码，携带本人证件到所在学院查询。初次登陆密码为学生个人的出生日期，格式如：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19880315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系  统  登  录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2969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49" y="734373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进入选课系统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" y="14293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  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6264945" y="3528442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088753" y="5842516"/>
            <a:ext cx="3736032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教务管理系统主界面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5" y="2016274"/>
            <a:ext cx="6134492" cy="34719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049" y="2016274"/>
            <a:ext cx="562456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06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7" y="1460022"/>
            <a:ext cx="12745914" cy="5342437"/>
          </a:xfrm>
          <a:prstGeom prst="rect">
            <a:avLst/>
          </a:prstGeom>
        </p:spPr>
      </p:pic>
      <p:sp>
        <p:nvSpPr>
          <p:cNvPr id="15" name="矩形标注 14"/>
          <p:cNvSpPr/>
          <p:nvPr/>
        </p:nvSpPr>
        <p:spPr>
          <a:xfrm rot="10800000" flipH="1" flipV="1">
            <a:off x="1800449" y="5703239"/>
            <a:ext cx="2264017" cy="631173"/>
          </a:xfrm>
          <a:prstGeom prst="wedgeRectCallout">
            <a:avLst>
              <a:gd name="adj1" fmla="val -45923"/>
              <a:gd name="adj2" fmla="val -16767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00449" y="5850004"/>
            <a:ext cx="2264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查看所有退课记录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857"/>
            <a:ext cx="12961938" cy="61004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选课学分情况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49" y="50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 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标注 21"/>
          <p:cNvSpPr/>
          <p:nvPr/>
        </p:nvSpPr>
        <p:spPr>
          <a:xfrm>
            <a:off x="9333965" y="3420996"/>
            <a:ext cx="3528392" cy="720080"/>
          </a:xfrm>
          <a:prstGeom prst="wedgeRectCallout">
            <a:avLst>
              <a:gd name="adj1" fmla="val -80345"/>
              <a:gd name="adj2" fmla="val -7185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学期已选课程总学分统计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标注 26"/>
          <p:cNvSpPr/>
          <p:nvPr/>
        </p:nvSpPr>
        <p:spPr>
          <a:xfrm rot="10800000" flipH="1">
            <a:off x="784154" y="3608369"/>
            <a:ext cx="2644656" cy="584581"/>
          </a:xfrm>
          <a:prstGeom prst="wedgeRectCallout">
            <a:avLst>
              <a:gd name="adj1" fmla="val -40114"/>
              <a:gd name="adj2" fmla="val -13755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54523" y="3700604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已选课程查询及退选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4850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12" y="1410767"/>
            <a:ext cx="12745914" cy="5460618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857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本学期计划选课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49" y="50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 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标注 19"/>
          <p:cNvSpPr/>
          <p:nvPr/>
        </p:nvSpPr>
        <p:spPr>
          <a:xfrm>
            <a:off x="3240609" y="633146"/>
            <a:ext cx="3043934" cy="683906"/>
          </a:xfrm>
          <a:prstGeom prst="wedgeRectCallout">
            <a:avLst>
              <a:gd name="adj1" fmla="val -103364"/>
              <a:gd name="adj2" fmla="val 718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84791" y="633146"/>
            <a:ext cx="299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选修培养方案中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当前学期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的必修课和专业选修课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53577" y="2160290"/>
            <a:ext cx="648072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8" name="矩形标注 7"/>
          <p:cNvSpPr/>
          <p:nvPr/>
        </p:nvSpPr>
        <p:spPr>
          <a:xfrm flipH="1">
            <a:off x="10585425" y="2930447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57433" y="301842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</a:p>
        </p:txBody>
      </p:sp>
    </p:spTree>
    <p:extLst>
      <p:ext uri="{BB962C8B-B14F-4D97-AF65-F5344CB8AC3E}">
        <p14:creationId xmlns:p14="http://schemas.microsoft.com/office/powerpoint/2010/main" val="3932011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65" y="1584226"/>
            <a:ext cx="12652952" cy="5242790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857"/>
            <a:ext cx="12961938" cy="61004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专业内跨年级选课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49" y="50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 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600649" y="740201"/>
            <a:ext cx="4824536" cy="707886"/>
            <a:chOff x="3240609" y="633146"/>
            <a:chExt cx="3043934" cy="707886"/>
          </a:xfrm>
        </p:grpSpPr>
        <p:sp>
          <p:nvSpPr>
            <p:cNvPr id="20" name="矩形标注 19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80241"/>
                <a:gd name="adj2" fmla="val 79838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284791" y="633146"/>
              <a:ext cx="2999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选修本专业其他年级的课程，课程数据默认不加载，需要输入课程信息、查询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16273" y="2016274"/>
            <a:ext cx="22322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矩形 9"/>
          <p:cNvSpPr/>
          <p:nvPr/>
        </p:nvSpPr>
        <p:spPr>
          <a:xfrm>
            <a:off x="6226298" y="2016274"/>
            <a:ext cx="39868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11" name="组合 10"/>
          <p:cNvGrpSpPr/>
          <p:nvPr/>
        </p:nvGrpSpPr>
        <p:grpSpPr>
          <a:xfrm>
            <a:off x="7129041" y="1616459"/>
            <a:ext cx="864096" cy="407541"/>
            <a:chOff x="3240609" y="633146"/>
            <a:chExt cx="3043934" cy="683906"/>
          </a:xfrm>
        </p:grpSpPr>
        <p:sp>
          <p:nvSpPr>
            <p:cNvPr id="12" name="矩形标注 11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100347"/>
                <a:gd name="adj2" fmla="val 48426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284790" y="633146"/>
              <a:ext cx="2999753" cy="67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查询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440409" y="2866168"/>
            <a:ext cx="3888432" cy="407541"/>
            <a:chOff x="3240609" y="633146"/>
            <a:chExt cx="3043934" cy="683906"/>
          </a:xfrm>
        </p:grpSpPr>
        <p:sp>
          <p:nvSpPr>
            <p:cNvPr id="15" name="矩形标注 14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60808"/>
                <a:gd name="adj2" fmla="val -198381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284790" y="633146"/>
              <a:ext cx="2999753" cy="67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在此处输入计划选修的课程名称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1953577" y="2160290"/>
            <a:ext cx="648072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2" name="矩形标注 21"/>
          <p:cNvSpPr/>
          <p:nvPr/>
        </p:nvSpPr>
        <p:spPr>
          <a:xfrm flipH="1">
            <a:off x="10585425" y="2930447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657433" y="301842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</a:p>
        </p:txBody>
      </p:sp>
    </p:spTree>
    <p:extLst>
      <p:ext uri="{BB962C8B-B14F-4D97-AF65-F5344CB8AC3E}">
        <p14:creationId xmlns:p14="http://schemas.microsoft.com/office/powerpoint/2010/main" val="3517530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8" y="1512218"/>
            <a:ext cx="12457384" cy="5371473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857"/>
            <a:ext cx="12961938" cy="56624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跨专业选课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49" y="50"/>
            <a:ext cx="12961938" cy="63382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 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93111" y="621857"/>
            <a:ext cx="4379946" cy="1015663"/>
            <a:chOff x="3240609" y="633146"/>
            <a:chExt cx="3043934" cy="1055136"/>
          </a:xfrm>
        </p:grpSpPr>
        <p:sp>
          <p:nvSpPr>
            <p:cNvPr id="20" name="矩形标注 19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54010"/>
                <a:gd name="adj2" fmla="val 90252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284791" y="633146"/>
              <a:ext cx="2999752" cy="1055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选修其他专业</a:t>
              </a:r>
              <a:r>
                <a: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课程，课程</a:t>
              </a:r>
              <a:r>
                <a: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数据默认不加载，需要输入</a:t>
              </a: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课程信息、</a:t>
              </a:r>
              <a:r>
                <a: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查询</a:t>
              </a:r>
            </a:p>
            <a:p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4265" y="1944266"/>
            <a:ext cx="22322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矩形 9"/>
          <p:cNvSpPr/>
          <p:nvPr/>
        </p:nvSpPr>
        <p:spPr>
          <a:xfrm>
            <a:off x="6120929" y="1947442"/>
            <a:ext cx="39868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grpSp>
        <p:nvGrpSpPr>
          <p:cNvPr id="11" name="组合 10"/>
          <p:cNvGrpSpPr/>
          <p:nvPr/>
        </p:nvGrpSpPr>
        <p:grpSpPr>
          <a:xfrm>
            <a:off x="6985025" y="1660780"/>
            <a:ext cx="864096" cy="407541"/>
            <a:chOff x="3240609" y="633146"/>
            <a:chExt cx="3043934" cy="683906"/>
          </a:xfrm>
        </p:grpSpPr>
        <p:sp>
          <p:nvSpPr>
            <p:cNvPr id="12" name="矩形标注 11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100347"/>
                <a:gd name="adj2" fmla="val 48426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284790" y="633146"/>
              <a:ext cx="2999753" cy="67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查询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656432" y="2788319"/>
            <a:ext cx="3888432" cy="407541"/>
            <a:chOff x="3409716" y="502505"/>
            <a:chExt cx="3043934" cy="683906"/>
          </a:xfrm>
        </p:grpSpPr>
        <p:sp>
          <p:nvSpPr>
            <p:cNvPr id="15" name="矩形标注 14"/>
            <p:cNvSpPr/>
            <p:nvPr/>
          </p:nvSpPr>
          <p:spPr>
            <a:xfrm>
              <a:off x="3409716" y="502505"/>
              <a:ext cx="3043934" cy="683906"/>
            </a:xfrm>
            <a:prstGeom prst="wedgeRectCallout">
              <a:avLst>
                <a:gd name="adj1" fmla="val -60808"/>
                <a:gd name="adj2" fmla="val -198381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453897" y="502505"/>
              <a:ext cx="2999753" cy="671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在此处输入计划选修的课程名称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1809561" y="2376314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3" name="矩形标注 22"/>
          <p:cNvSpPr/>
          <p:nvPr/>
        </p:nvSpPr>
        <p:spPr>
          <a:xfrm flipH="1">
            <a:off x="10369401" y="2704057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441409" y="279203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</a:p>
        </p:txBody>
      </p:sp>
    </p:spTree>
    <p:extLst>
      <p:ext uri="{BB962C8B-B14F-4D97-AF65-F5344CB8AC3E}">
        <p14:creationId xmlns:p14="http://schemas.microsoft.com/office/powerpoint/2010/main" val="3799816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0" y="1316037"/>
            <a:ext cx="12801561" cy="5452765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621857"/>
            <a:ext cx="12961938" cy="61004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公选课选课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249" y="50"/>
            <a:ext cx="12961938" cy="68390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 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600648" y="650806"/>
            <a:ext cx="2291714" cy="458313"/>
            <a:chOff x="3240609" y="633146"/>
            <a:chExt cx="3043934" cy="683906"/>
          </a:xfrm>
        </p:grpSpPr>
        <p:sp>
          <p:nvSpPr>
            <p:cNvPr id="20" name="矩形标注 19"/>
            <p:cNvSpPr/>
            <p:nvPr/>
          </p:nvSpPr>
          <p:spPr>
            <a:xfrm>
              <a:off x="3240609" y="633146"/>
              <a:ext cx="3043934" cy="683906"/>
            </a:xfrm>
            <a:prstGeom prst="wedgeRectCallout">
              <a:avLst>
                <a:gd name="adj1" fmla="val -52015"/>
                <a:gd name="adj2" fmla="val 104218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284791" y="633146"/>
              <a:ext cx="2999752" cy="59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选修通识选修课程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1953577" y="2160290"/>
            <a:ext cx="648072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3" name="矩形标注 22"/>
          <p:cNvSpPr/>
          <p:nvPr/>
        </p:nvSpPr>
        <p:spPr>
          <a:xfrm flipH="1">
            <a:off x="10585425" y="2930447"/>
            <a:ext cx="864096" cy="576064"/>
          </a:xfrm>
          <a:prstGeom prst="wedgeRectCallout">
            <a:avLst>
              <a:gd name="adj1" fmla="val -115266"/>
              <a:gd name="adj2" fmla="val -6074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657433" y="301842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</a:p>
        </p:txBody>
      </p:sp>
      <p:sp>
        <p:nvSpPr>
          <p:cNvPr id="25" name="矩形标注 24"/>
          <p:cNvSpPr/>
          <p:nvPr/>
        </p:nvSpPr>
        <p:spPr>
          <a:xfrm>
            <a:off x="1080369" y="2160290"/>
            <a:ext cx="2232248" cy="594111"/>
          </a:xfrm>
          <a:prstGeom prst="wedgeRectCallout">
            <a:avLst>
              <a:gd name="adj1" fmla="val -3334"/>
              <a:gd name="adj2" fmla="val -9494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根据条件筛选课程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标注 25"/>
          <p:cNvSpPr/>
          <p:nvPr/>
        </p:nvSpPr>
        <p:spPr>
          <a:xfrm flipH="1">
            <a:off x="4536753" y="2160290"/>
            <a:ext cx="2520280" cy="594111"/>
          </a:xfrm>
          <a:prstGeom prst="wedgeRectCallout">
            <a:avLst>
              <a:gd name="adj1" fmla="val -47692"/>
              <a:gd name="adj2" fmla="val -9802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过滤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无法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选择的课程</a:t>
            </a:r>
            <a:endParaRPr lang="en-US" altLang="zh-CN" b="1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7005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龙湖策略</Template>
  <TotalTime>2415</TotalTime>
  <Pages>0</Pages>
  <Words>351</Words>
  <Characters>0</Characters>
  <Application>Microsoft Office PowerPoint</Application>
  <DocSecurity>0</DocSecurity>
  <PresentationFormat>自定义</PresentationFormat>
  <Lines>0</Lines>
  <Paragraphs>53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宋体</vt:lpstr>
      <vt:lpstr>微软雅黑</vt:lpstr>
      <vt:lpstr>Arial</vt:lpstr>
      <vt:lpstr>Times New Roman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绿地SOHO推广全案</dc:title>
  <dc:creator>sunshine李艳</dc:creator>
  <cp:lastModifiedBy>Admin</cp:lastModifiedBy>
  <cp:revision>7156</cp:revision>
  <dcterms:created xsi:type="dcterms:W3CDTF">2007-03-29T08:54:27Z</dcterms:created>
  <dcterms:modified xsi:type="dcterms:W3CDTF">2022-08-13T04:29:52Z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2052-10.1.0.5740</vt:lpwstr>
  </property>
</Properties>
</file>