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20"/>
  </p:notesMasterIdLst>
  <p:sldIdLst>
    <p:sldId id="427" r:id="rId2"/>
    <p:sldId id="503" r:id="rId3"/>
    <p:sldId id="493" r:id="rId4"/>
    <p:sldId id="495" r:id="rId5"/>
    <p:sldId id="519" r:id="rId6"/>
    <p:sldId id="526" r:id="rId7"/>
    <p:sldId id="547" r:id="rId8"/>
    <p:sldId id="520" r:id="rId9"/>
    <p:sldId id="545" r:id="rId10"/>
    <p:sldId id="546" r:id="rId11"/>
    <p:sldId id="529" r:id="rId12"/>
    <p:sldId id="497" r:id="rId13"/>
    <p:sldId id="592" r:id="rId14"/>
    <p:sldId id="618" r:id="rId15"/>
    <p:sldId id="619" r:id="rId16"/>
    <p:sldId id="622" r:id="rId17"/>
    <p:sldId id="530" r:id="rId18"/>
    <p:sldId id="470" r:id="rId19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3" userDrawn="1">
          <p15:clr>
            <a:srgbClr val="A4A3A4"/>
          </p15:clr>
        </p15:guide>
        <p15:guide id="4" orient="horz" pos="958" userDrawn="1">
          <p15:clr>
            <a:srgbClr val="A4A3A4"/>
          </p15:clr>
        </p15:guide>
        <p15:guide id="5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D71"/>
    <a:srgbClr val="0070A4"/>
    <a:srgbClr val="7030A0"/>
    <a:srgbClr val="B6B6B6"/>
    <a:srgbClr val="832B85"/>
    <a:srgbClr val="7A81FF"/>
    <a:srgbClr val="652167"/>
    <a:srgbClr val="812E91"/>
    <a:srgbClr val="AC3EC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3" autoAdjust="0"/>
    <p:restoredTop sz="87392" autoAdjust="0"/>
  </p:normalViewPr>
  <p:slideViewPr>
    <p:cSldViewPr snapToGrid="0" snapToObjects="1">
      <p:cViewPr varScale="1">
        <p:scale>
          <a:sx n="55" d="100"/>
          <a:sy n="55" d="100"/>
        </p:scale>
        <p:origin x="-67" y="-422"/>
      </p:cViewPr>
      <p:guideLst>
        <p:guide orient="horz" pos="2160"/>
        <p:guide orient="horz" pos="958"/>
        <p:guide pos="3840"/>
        <p:guide pos="45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510C7-4D9A-D240-95A9-35F5FFE6591F}" type="datetimeFigureOut">
              <a:rPr kumimoji="1" lang="zh-CN" altLang="en-US" smtClean="0"/>
              <a:t>2018/12/22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2D19-AF97-364B-A7AE-EF4EC65A12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0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50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347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6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914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02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学校资助学生访学期间的学费、生活费和国际旅费</a:t>
            </a:r>
            <a:r>
              <a:rPr lang="en-US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7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万元</a:t>
            </a:r>
            <a:r>
              <a:rPr lang="en-US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/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人</a:t>
            </a: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。</a:t>
            </a:r>
            <a:endParaRPr lang="zh-CN" altLang="en-US" sz="2000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63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zh-CN" altLang="en-US" sz="12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课重要、老师讲得好、课程训练量大、学生评价好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12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在学生成长中留下深刻印记</a:t>
            </a:r>
          </a:p>
          <a:p>
            <a:pPr algn="l"/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23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95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32D19-AF97-364B-A7AE-EF4EC65A12D4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903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9" y="1294796"/>
            <a:ext cx="8743496" cy="2421464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9" y="3935186"/>
            <a:ext cx="8743496" cy="1186542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36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8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3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5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2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5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9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96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5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9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1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2000" cy="1143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143000"/>
            <a:ext cx="12192000" cy="5715001"/>
          </a:xfrm>
          <a:prstGeom prst="rect">
            <a:avLst/>
          </a:prstGeom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95000"/>
                  <a:alpha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1" y="-1787"/>
            <a:ext cx="10131425" cy="1144787"/>
          </a:xfrm>
          <a:ln>
            <a:noFill/>
          </a:ln>
        </p:spPr>
        <p:txBody>
          <a:bodyPr/>
          <a:lstStyle>
            <a:lvl1pPr algn="r">
              <a:defRPr b="1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1" y="279519"/>
            <a:ext cx="2148516" cy="7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2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6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B61BEF0D-F0BB-DE4B-95CE-6DB70DBA9567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36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bg1">
              <a:lumMod val="85000"/>
              <a:lumOff val="15000"/>
            </a:schemeClr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bg1">
              <a:lumMod val="85000"/>
              <a:lumOff val="15000"/>
            </a:schemeClr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bg1">
              <a:lumMod val="85000"/>
              <a:lumOff val="15000"/>
            </a:schemeClr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bg1">
              <a:lumMod val="85000"/>
              <a:lumOff val="15000"/>
            </a:schemeClr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bg1">
              <a:lumMod val="85000"/>
              <a:lumOff val="15000"/>
            </a:schemeClr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bg1">
              <a:lumMod val="85000"/>
              <a:lumOff val="15000"/>
            </a:schemeClr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二校门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51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6976" y="0"/>
            <a:ext cx="12192000" cy="6858000"/>
          </a:xfrm>
          <a:prstGeom prst="rect">
            <a:avLst/>
          </a:prstGeom>
          <a:solidFill>
            <a:srgbClr val="743481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0510" y="2193380"/>
            <a:ext cx="8341951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清华大学近期本科教育教学改革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29024" y="1675088"/>
            <a:ext cx="48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651486" y="3577159"/>
            <a:ext cx="48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2601" y="5578577"/>
            <a:ext cx="3129399" cy="15138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23886" y="4528833"/>
            <a:ext cx="7315200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彭刚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中国石油大学</a:t>
            </a:r>
          </a:p>
        </p:txBody>
      </p:sp>
    </p:spTree>
    <p:extLst>
      <p:ext uri="{BB962C8B-B14F-4D97-AF65-F5344CB8AC3E}">
        <p14:creationId xmlns:p14="http://schemas.microsoft.com/office/powerpoint/2010/main" val="63088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加强通识教育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4463" y="1382597"/>
            <a:ext cx="10618839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l"/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成立写作与沟通教学中心，开设本科必修课程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l"/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课程目标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提升写作表达能力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提高沟通交流能力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培养逻辑思维和批判性思维能力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marL="342900" lvl="1" indent="-342900">
              <a:lnSpc>
                <a:spcPct val="120000"/>
              </a:lnSpc>
              <a:buFont typeface="Wingdings" charset="2"/>
              <a:buChar char="l"/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课程属性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大一必修课，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2018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秋启动，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2020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年全覆盖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l"/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师资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课程负责人：刘勇、彭刚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课程团队：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人教学系列专职教师队伍，鼓励各院系教师广泛参与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l"/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课程特色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小班讨论授课，一个班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15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人，高挑战度，明确写作和沟通要求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13824" r="10054" b="15081"/>
          <a:stretch/>
        </p:blipFill>
        <p:spPr>
          <a:xfrm>
            <a:off x="6985953" y="1563329"/>
            <a:ext cx="4601498" cy="29201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38075" y="4664243"/>
            <a:ext cx="65473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在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清华学生成长过程中留下深刻印迹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7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加强实践教学</a:t>
            </a:r>
          </a:p>
        </p:txBody>
      </p:sp>
      <p:cxnSp>
        <p:nvCxnSpPr>
          <p:cNvPr id="11" name="直线连接符 7"/>
          <p:cNvCxnSpPr/>
          <p:nvPr/>
        </p:nvCxnSpPr>
        <p:spPr>
          <a:xfrm>
            <a:off x="6244410" y="1264334"/>
            <a:ext cx="0" cy="5430665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22" y="3409785"/>
            <a:ext cx="1927873" cy="12852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427" y="5280993"/>
            <a:ext cx="1932275" cy="128786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376" y="3505653"/>
            <a:ext cx="1944447" cy="12962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60" y="5213100"/>
            <a:ext cx="1941149" cy="1264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421" y="4207657"/>
            <a:ext cx="2199793" cy="1420447"/>
          </a:xfrm>
          <a:prstGeom prst="ellipse">
            <a:avLst/>
          </a:prstGeom>
          <a:ln w="63500" cap="rnd">
            <a:noFill/>
          </a:ln>
          <a:effectLst>
            <a:outerShdw blurRad="381000" dist="292100" dir="3600000" sx="6000" sy="6000" rotWithShape="0">
              <a:srgbClr val="000000">
                <a:alpha val="22000"/>
              </a:srgbClr>
            </a:outerShdw>
            <a:reflection stA="45000" endPos="10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矩形 22"/>
          <p:cNvSpPr/>
          <p:nvPr/>
        </p:nvSpPr>
        <p:spPr>
          <a:xfrm>
            <a:off x="4111134" y="6539334"/>
            <a:ext cx="2216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热能系生产实习（流机方向）</a:t>
            </a:r>
          </a:p>
        </p:txBody>
      </p:sp>
      <p:sp>
        <p:nvSpPr>
          <p:cNvPr id="24" name="矩形 23"/>
          <p:cNvSpPr/>
          <p:nvPr/>
        </p:nvSpPr>
        <p:spPr>
          <a:xfrm>
            <a:off x="381125" y="1431774"/>
            <a:ext cx="5758172" cy="176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力建设国家级、市级、校级等校外三级学生实习基地。不断扩大实践基地地域和行业范围，特别鼓励学生深入国家重点发展行业、重点发展地区和高新科技企业开展专业实践。依托教育部卓越工程师教育培养计划，学校相继建设了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个国家级工程实践教育中心、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个国家大学生校外实践教育基地，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个北京市级校外人才培养基地，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余个校级本科生校外专业实践基地。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82286" y="470526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新闻学院赴西藏支队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在草地上采访牧民</a:t>
            </a:r>
          </a:p>
        </p:txBody>
      </p:sp>
      <p:sp>
        <p:nvSpPr>
          <p:cNvPr id="26" name="矩形 25"/>
          <p:cNvSpPr/>
          <p:nvPr/>
        </p:nvSpPr>
        <p:spPr>
          <a:xfrm>
            <a:off x="4512017" y="4771266"/>
            <a:ext cx="1660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生命学院普通生物学野外综合实习</a:t>
            </a:r>
          </a:p>
        </p:txBody>
      </p:sp>
      <p:sp>
        <p:nvSpPr>
          <p:cNvPr id="27" name="矩形 26"/>
          <p:cNvSpPr/>
          <p:nvPr/>
        </p:nvSpPr>
        <p:spPr>
          <a:xfrm>
            <a:off x="1119735" y="6477190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土木系认识实习</a:t>
            </a:r>
          </a:p>
        </p:txBody>
      </p:sp>
      <p:sp>
        <p:nvSpPr>
          <p:cNvPr id="28" name="矩形 27"/>
          <p:cNvSpPr/>
          <p:nvPr/>
        </p:nvSpPr>
        <p:spPr>
          <a:xfrm>
            <a:off x="2689538" y="5642246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实践教学专题研讨会</a:t>
            </a:r>
          </a:p>
        </p:txBody>
      </p:sp>
      <p:sp>
        <p:nvSpPr>
          <p:cNvPr id="29" name="内容占位符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349524" y="1300420"/>
            <a:ext cx="5716462" cy="2390564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800080"/>
              </a:buClr>
              <a:buSzPct val="80000"/>
              <a:buFont typeface="Wingdings" charset="2"/>
              <a:buChar char="n"/>
            </a:pPr>
            <a:r>
              <a:rPr lang="zh-CN" altLang="en-US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专业实践避免走马观花，</a:t>
            </a:r>
            <a:r>
              <a:rPr lang="zh-CN" altLang="zh-CN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保障专业实践的挑战度、深度和质量。</a:t>
            </a:r>
            <a:endParaRPr lang="en-US" altLang="zh-CN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  <a:p>
            <a:pPr>
              <a:spcAft>
                <a:spcPts val="0"/>
              </a:spcAft>
              <a:buClr>
                <a:srgbClr val="800080"/>
              </a:buClr>
              <a:buSzPct val="80000"/>
              <a:buFont typeface="Wingdings" charset="2"/>
              <a:buChar char="n"/>
            </a:pPr>
            <a:r>
              <a:rPr lang="en-US" altLang="zh-CN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2018</a:t>
            </a:r>
            <a:r>
              <a:rPr lang="zh-CN" altLang="en-US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年启动了加强工科院系专业实践试点工作。试点院系：</a:t>
            </a:r>
            <a:r>
              <a:rPr lang="zh-CN" altLang="en-US" b="1" dirty="0">
                <a:solidFill>
                  <a:srgbClr val="5C2D71"/>
                </a:solidFill>
                <a:latin typeface="Cambria" charset="0"/>
                <a:ea typeface="微软雅黑" charset="-122"/>
              </a:rPr>
              <a:t>机械系、航院、材料学院</a:t>
            </a:r>
          </a:p>
          <a:p>
            <a:pPr>
              <a:spcAft>
                <a:spcPts val="0"/>
              </a:spcAft>
              <a:buClr>
                <a:srgbClr val="800080"/>
              </a:buClr>
              <a:buSzPct val="80000"/>
              <a:buFont typeface="Wingdings" charset="2"/>
              <a:buChar char="n"/>
            </a:pPr>
            <a:r>
              <a:rPr lang="zh-CN" altLang="en-US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加强组织管理，完善实习规划方案，实习不少于</a:t>
            </a:r>
            <a:r>
              <a:rPr lang="en-US" altLang="zh-CN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5</a:t>
            </a:r>
            <a:r>
              <a:rPr lang="zh-CN" altLang="en-US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周，安排了专门的课程负责教师，且保证全程在。</a:t>
            </a:r>
            <a:endParaRPr lang="en-US" altLang="zh-CN" dirty="0">
              <a:solidFill>
                <a:srgbClr val="333333"/>
              </a:solidFill>
              <a:latin typeface="Cambria" charset="0"/>
              <a:ea typeface="微软雅黑" charset="-122"/>
              <a:sym typeface="+mn-ea" charset="0"/>
            </a:endParaRPr>
          </a:p>
          <a:p>
            <a:pPr>
              <a:spcAft>
                <a:spcPts val="0"/>
              </a:spcAft>
              <a:buClr>
                <a:srgbClr val="800080"/>
              </a:buClr>
              <a:buSzPct val="80000"/>
              <a:buFont typeface="Wingdings" charset="2"/>
              <a:buChar char="n"/>
            </a:pPr>
            <a:r>
              <a:rPr lang="zh-CN" altLang="en-US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保障充分的经费支持，从教学经费中给予</a:t>
            </a:r>
            <a:r>
              <a:rPr lang="en-US" altLang="zh-CN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150</a:t>
            </a:r>
            <a:r>
              <a:rPr lang="zh-CN" altLang="en-US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万元支持，用于落实学生实习。</a:t>
            </a:r>
          </a:p>
        </p:txBody>
      </p:sp>
      <p:sp>
        <p:nvSpPr>
          <p:cNvPr id="3" name="矩形 2"/>
          <p:cNvSpPr/>
          <p:nvPr/>
        </p:nvSpPr>
        <p:spPr>
          <a:xfrm>
            <a:off x="6295644" y="3848404"/>
            <a:ext cx="5677074" cy="279974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5000"/>
              </a:lnSpc>
              <a:buClr>
                <a:srgbClr val="800080"/>
              </a:buClr>
              <a:buSzPct val="80000"/>
              <a:buFont typeface="Wingdings" charset="2"/>
              <a:buChar char="n"/>
            </a:pPr>
            <a:r>
              <a:rPr lang="zh-CN" altLang="en-US" dirty="0">
                <a:solidFill>
                  <a:srgbClr val="333333"/>
                </a:solidFill>
                <a:latin typeface="Cambria" charset="0"/>
                <a:ea typeface="微软雅黑" charset="-122"/>
                <a:sym typeface="黑体" charset="-122"/>
              </a:rPr>
              <a:t>“双百计划”</a:t>
            </a:r>
            <a:endParaRPr lang="en-US" altLang="zh-CN" dirty="0">
              <a:solidFill>
                <a:srgbClr val="333333"/>
              </a:solidFill>
              <a:latin typeface="Cambria" charset="0"/>
              <a:ea typeface="微软雅黑" charset="-122"/>
              <a:sym typeface="黑体" charset="-122"/>
            </a:endParaRPr>
          </a:p>
          <a:p>
            <a:pPr lvl="1">
              <a:lnSpc>
                <a:spcPct val="130000"/>
              </a:lnSpc>
              <a:buClr>
                <a:srgbClr val="800080"/>
              </a:buClr>
              <a:buSzPct val="80000"/>
              <a:buFont typeface="Wingdings" charset="2"/>
              <a:buChar char="n"/>
            </a:pPr>
            <a:r>
              <a:rPr lang="zh-CN" altLang="en-US" dirty="0">
                <a:solidFill>
                  <a:srgbClr val="333333"/>
                </a:solidFill>
                <a:latin typeface="Cambria" charset="0"/>
                <a:ea typeface="微软雅黑" charset="-122"/>
                <a:sym typeface="黑体" charset="-122"/>
              </a:rPr>
              <a:t>海外综合论文训练：</a:t>
            </a: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学校从</a:t>
            </a:r>
            <a:r>
              <a:rPr lang="en-US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2018</a:t>
            </a: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届毕业生起，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  <a:sym typeface="黑体" charset="-122"/>
              </a:rPr>
              <a:t>选派</a:t>
            </a:r>
            <a:r>
              <a:rPr lang="en-US" altLang="zh-CN" sz="2000" dirty="0">
                <a:solidFill>
                  <a:srgbClr val="333333"/>
                </a:solidFill>
                <a:latin typeface="Cambria" charset="0"/>
                <a:ea typeface="微软雅黑" charset="-122"/>
                <a:sym typeface="黑体" charset="-122"/>
              </a:rPr>
              <a:t>8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  <a:sym typeface="黑体" charset="-122"/>
              </a:rPr>
              <a:t>名本科生，</a:t>
            </a: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赴世界顶尖高校或学术机构进行为期一学期（在第八学期）的访学，完成综合论文训练。</a:t>
            </a:r>
            <a:endParaRPr lang="en-US" altLang="zh-CN" sz="2000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  <a:p>
            <a:pPr lvl="1">
              <a:lnSpc>
                <a:spcPct val="130000"/>
              </a:lnSpc>
              <a:buClr>
                <a:srgbClr val="800080"/>
              </a:buClr>
              <a:buSzPct val="80000"/>
              <a:buFont typeface="Wingdings" charset="2"/>
              <a:buChar char="n"/>
            </a:pP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顶尖大学暑期海外研究：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首批选派了</a:t>
            </a:r>
            <a:r>
              <a:rPr lang="en-US" altLang="zh-CN" sz="2000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45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  <a:sym typeface="+mn-ea" charset="0"/>
              </a:rPr>
              <a:t>名本科生参加顶尖大学暑期海外研修计划</a:t>
            </a:r>
            <a:endParaRPr lang="zh-CN" altLang="en-US" sz="2000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7475" y="1847850"/>
            <a:ext cx="184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972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以标杆课程建设为抓手，提升专业核心课程质量</a:t>
            </a:r>
          </a:p>
        </p:txBody>
      </p:sp>
      <p:sp>
        <p:nvSpPr>
          <p:cNvPr id="29" name="矩形 28"/>
          <p:cNvSpPr/>
          <p:nvPr/>
        </p:nvSpPr>
        <p:spPr>
          <a:xfrm>
            <a:off x="336034" y="1321333"/>
            <a:ext cx="11715632" cy="1980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charset="2"/>
              <a:buChar char="l"/>
            </a:pPr>
            <a:r>
              <a:rPr lang="zh-CN" altLang="en-US" sz="2000" b="1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标杆课程定位：</a:t>
            </a:r>
            <a:endParaRPr lang="en-US" altLang="zh-CN" sz="2000" b="1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能够体现学校价值塑造、能力培养、知识传授“三位一体”人才培养模式；</a:t>
            </a:r>
          </a:p>
          <a:p>
            <a:pPr marL="285750" lvl="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属于本科生大类基础课或专业核心课，课程具有足够挑战度及训练量，内容更新及时，教学效果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好</a:t>
            </a: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；</a:t>
            </a: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在人才培养过程中作用突出，受到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在校</a:t>
            </a: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学生和毕业生广泛好评；</a:t>
            </a: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授课教师具有高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超</a:t>
            </a: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教学水平，教学理念先进，教学方法合理，具有强烈的教书育人责任感和使命感。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792627" y="6339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336034" y="3900323"/>
            <a:ext cx="11715632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charset="2"/>
              <a:buChar char="l"/>
            </a:pPr>
            <a:r>
              <a:rPr lang="zh-CN" altLang="en-US" sz="2000" b="1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标杆课程引领示范作用：</a:t>
            </a:r>
            <a:endParaRPr lang="en-US" altLang="zh-CN" sz="2000" b="1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  <a:p>
            <a:pPr marL="285750" indent="-28575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每个院系</a:t>
            </a:r>
            <a:r>
              <a:rPr lang="en-US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1-2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门，合格一门算一门</a:t>
            </a:r>
            <a:endParaRPr lang="en-US" altLang="zh-CN" sz="2000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  <a:p>
            <a:pPr marL="285750" indent="-28575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标杆课程将作为青年教师培训的范例</a:t>
            </a:r>
            <a:endParaRPr lang="en-US" altLang="zh-CN" sz="2000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  <a:p>
            <a:pPr marL="285750" indent="-28575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标杆课程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建立</a:t>
            </a:r>
            <a:r>
              <a:rPr lang="zh-CN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完整的教学档案袋，包括课程大纲、教材、作业、试卷等</a:t>
            </a:r>
            <a:endParaRPr lang="en-US" altLang="zh-CN" sz="2000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  <a:p>
            <a:pPr marL="285750" indent="-285750">
              <a:lnSpc>
                <a:spcPct val="125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各院系确定几年内大类基础课程和专业核心课程建设规划，学校要求</a:t>
            </a:r>
            <a:r>
              <a:rPr lang="en-US" altLang="zh-CN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5</a:t>
            </a:r>
            <a:r>
              <a:rPr lang="zh-CN" altLang="en-US" sz="2000" dirty="0">
                <a:solidFill>
                  <a:srgbClr val="333333"/>
                </a:solidFill>
                <a:latin typeface="Cambria" charset="0"/>
                <a:ea typeface="微软雅黑" charset="-122"/>
              </a:rPr>
              <a:t>年内所有大类基础课程和专业核心课程都成为高挑战度的“硬课”。</a:t>
            </a:r>
            <a:endParaRPr lang="en-US" altLang="zh-CN" sz="2000" dirty="0">
              <a:solidFill>
                <a:srgbClr val="333333"/>
              </a:solidFill>
              <a:latin typeface="Cambria" charset="0"/>
              <a:ea typeface="微软雅黑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51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首批标杆课程申报、评审情况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0411" y="1143000"/>
            <a:ext cx="118312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</a:rPr>
              <a:t>、综合评价为优秀。教师教学态度十分严谨，学生很认可老师的教学，没有人迟到；</a:t>
            </a:r>
            <a:r>
              <a:rPr lang="zh-CN" altLang="en-US" sz="2400" b="1" dirty="0">
                <a:solidFill>
                  <a:srgbClr val="C00000"/>
                </a:solidFill>
              </a:rPr>
              <a:t>教学内容组织十分周密</a:t>
            </a:r>
            <a:r>
              <a:rPr lang="zh-CN" altLang="en-US" sz="2400" b="1" dirty="0">
                <a:solidFill>
                  <a:schemeClr val="bg1"/>
                </a:solidFill>
              </a:rPr>
              <a:t>，从基本概念讲起，定理证明过程是从特例情况开始分析，渐进地引导学生得到完整的定理结论，再将定理应用到计算机科学中；教学方法运用适当，整个</a:t>
            </a:r>
            <a:r>
              <a:rPr lang="zh-CN" altLang="en-US" sz="2400" b="1" dirty="0">
                <a:solidFill>
                  <a:srgbClr val="C00000"/>
                </a:solidFill>
              </a:rPr>
              <a:t>教学过程十分流畅，例子和练习选择恰当，与学生的互动很自然</a:t>
            </a:r>
            <a:r>
              <a:rPr lang="zh-CN" altLang="en-US" sz="2400" b="1" dirty="0">
                <a:solidFill>
                  <a:schemeClr val="bg1"/>
                </a:solidFill>
              </a:rPr>
              <a:t>，很好地启发了学生的思考。下课前对下一次课的内容介绍很有特色，</a:t>
            </a:r>
            <a:r>
              <a:rPr lang="zh-CN" altLang="en-US" sz="2400" b="1" dirty="0">
                <a:solidFill>
                  <a:srgbClr val="C00000"/>
                </a:solidFill>
              </a:rPr>
              <a:t>引导学生在课前进行针对性的预习准备。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font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</a:rPr>
              <a:t>、结合板书，讲授清晰，具有</a:t>
            </a:r>
            <a:r>
              <a:rPr lang="zh-CN" altLang="en-US" sz="2400" b="1" dirty="0">
                <a:solidFill>
                  <a:srgbClr val="C00000"/>
                </a:solidFill>
              </a:rPr>
              <a:t>大师风范</a:t>
            </a:r>
            <a:r>
              <a:rPr lang="zh-CN" altLang="en-US" sz="2400" b="1" dirty="0">
                <a:solidFill>
                  <a:schemeClr val="bg1"/>
                </a:solidFill>
              </a:rPr>
              <a:t>。教学的内容</a:t>
            </a:r>
            <a:r>
              <a:rPr lang="zh-CN" altLang="en-US" sz="2400" b="1" dirty="0">
                <a:solidFill>
                  <a:srgbClr val="C00000"/>
                </a:solidFill>
              </a:rPr>
              <a:t>很有吸引力</a:t>
            </a:r>
            <a:r>
              <a:rPr lang="zh-CN" altLang="en-US" sz="2400" b="1" dirty="0">
                <a:solidFill>
                  <a:schemeClr val="bg1"/>
                </a:solidFill>
              </a:rPr>
              <a:t>，以“</a:t>
            </a:r>
            <a:r>
              <a:rPr lang="en-US" altLang="zh-CN" sz="2400" b="1" dirty="0">
                <a:solidFill>
                  <a:schemeClr val="bg1"/>
                </a:solidFill>
              </a:rPr>
              <a:t>How to win Nobel Price</a:t>
            </a:r>
            <a:r>
              <a:rPr lang="zh-CN" altLang="en-US" sz="2400" b="1" dirty="0">
                <a:solidFill>
                  <a:schemeClr val="bg1"/>
                </a:solidFill>
              </a:rPr>
              <a:t>？”展开讲解，讲解了一系列的理论，</a:t>
            </a:r>
            <a:r>
              <a:rPr lang="zh-CN" altLang="en-US" sz="2400" b="1" dirty="0">
                <a:solidFill>
                  <a:srgbClr val="C00000"/>
                </a:solidFill>
              </a:rPr>
              <a:t>注重思维的讲解和引导，注重言传身教。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font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</a:rPr>
              <a:t>、课程非常好，姚先生对课程内容非常熟悉，讲的</a:t>
            </a:r>
            <a:r>
              <a:rPr lang="zh-CN" altLang="en-US" sz="2400" b="1" dirty="0">
                <a:solidFill>
                  <a:srgbClr val="C00000"/>
                </a:solidFill>
              </a:rPr>
              <a:t>深入浅出</a:t>
            </a:r>
            <a:r>
              <a:rPr lang="zh-CN" altLang="en-US" sz="2400" b="1" dirty="0">
                <a:solidFill>
                  <a:schemeClr val="bg1"/>
                </a:solidFill>
              </a:rPr>
              <a:t>。姚先生教学非常认真，内容很新颖，结合实际例子，讲的</a:t>
            </a:r>
            <a:r>
              <a:rPr lang="zh-CN" altLang="en-US" sz="2400" b="1" dirty="0">
                <a:solidFill>
                  <a:srgbClr val="C00000"/>
                </a:solidFill>
              </a:rPr>
              <a:t>生动有趣</a:t>
            </a:r>
            <a:r>
              <a:rPr lang="zh-CN" altLang="en-US" sz="2400" b="1" dirty="0">
                <a:solidFill>
                  <a:schemeClr val="bg1"/>
                </a:solidFill>
              </a:rPr>
              <a:t>。有不少提问，</a:t>
            </a:r>
            <a:r>
              <a:rPr lang="zh-CN" altLang="en-US" sz="2400" b="1" dirty="0">
                <a:solidFill>
                  <a:srgbClr val="C00000"/>
                </a:solidFill>
              </a:rPr>
              <a:t>讨论很活跃</a:t>
            </a:r>
            <a:r>
              <a:rPr lang="zh-CN" altLang="en-US" sz="2400" b="1" dirty="0">
                <a:solidFill>
                  <a:schemeClr val="bg1"/>
                </a:solidFill>
              </a:rPr>
              <a:t>，有同学上黑板回答问题的算法；有一些答案超越姚先生的给定答案，姚先生带头全班鼓掌，气氛活跃</a:t>
            </a:r>
            <a:r>
              <a:rPr lang="zh-CN" altLang="en-US" sz="2400" dirty="0"/>
              <a:t>。</a:t>
            </a:r>
            <a:endParaRPr lang="en-US" altLang="zh-CN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486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437" y="0"/>
            <a:ext cx="10131425" cy="1144787"/>
          </a:xfrm>
        </p:spPr>
        <p:txBody>
          <a:bodyPr/>
          <a:lstStyle/>
          <a:p>
            <a:r>
              <a:rPr kumimoji="1" lang="zh-CN" altLang="en-US" dirty="0"/>
              <a:t>会议成果：四十个行动方案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1947" y="1487687"/>
            <a:ext cx="11935026" cy="480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800" b="1" dirty="0">
                <a:solidFill>
                  <a:schemeClr val="bg1"/>
                </a:solidFill>
              </a:rPr>
              <a:t>一、课程建设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数理基础课程教学改革行动方案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2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提升语言教学与服务水平的改革方案（含公外教学改革方案）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3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加强思政课中能力培养的行动方案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4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体育课组落实“三位一体”教育理念实施方案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5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推进通专融合、优化通识课程体系的行动计划</a:t>
            </a:r>
            <a:endParaRPr kumimoji="1" lang="en-US" altLang="zh-CN" sz="2800" b="1" dirty="0">
              <a:solidFill>
                <a:schemeClr val="bg1"/>
              </a:solidFill>
            </a:endParaRPr>
          </a:p>
          <a:p>
            <a:pPr marL="890588" lvl="0" indent="-890588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6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以标杆课程建设为龙头、提升大类基础课程和专业核心课程质量的行动方案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7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写作与沟通课程建设实施方案</a:t>
            </a:r>
            <a:endParaRPr kumimoji="1" lang="en-US" altLang="zh-CN" sz="2800" b="1" dirty="0">
              <a:solidFill>
                <a:schemeClr val="bg1"/>
              </a:solidFill>
            </a:endParaRPr>
          </a:p>
          <a:p>
            <a:pPr lvl="0"/>
            <a:r>
              <a:rPr kumimoji="1" lang="en-US" altLang="zh-CN" sz="2800" b="1" dirty="0">
                <a:solidFill>
                  <a:schemeClr val="bg1"/>
                </a:solidFill>
              </a:rPr>
              <a:t>………………………………………………</a:t>
            </a:r>
            <a:endParaRPr kumimoji="1" lang="zh-CN" altLang="zh-CN" sz="2800" b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zh-CN" altLang="zh-CN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65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拟形成的会议成果建议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DE6C9EB-463F-4C3B-B975-A8B952E22503}"/>
              </a:ext>
            </a:extLst>
          </p:cNvPr>
          <p:cNvSpPr/>
          <p:nvPr/>
        </p:nvSpPr>
        <p:spPr>
          <a:xfrm>
            <a:off x="285748" y="1659285"/>
            <a:ext cx="117659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CN" altLang="zh-CN" sz="2800" b="1" dirty="0">
                <a:solidFill>
                  <a:schemeClr val="bg1"/>
                </a:solidFill>
              </a:rPr>
              <a:t>二、培养模式和培养环节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“土木、水利与海洋工程”大类培养新专业试点方案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2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   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能源大类、人文社科大类夯实大类培养理念试点方案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3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拔尖人才培养“学堂计划”拓展与提升方案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4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加强实践教学的试点方案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5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加强双创教育的行动计划</a:t>
            </a:r>
          </a:p>
          <a:p>
            <a:pPr marL="1076325" lvl="0" indent="-1076325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6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各类课堂协同推进、以全球胜任力为人才培养目标的能力建设及教育成效评估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(OBE)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试点方案</a:t>
            </a:r>
          </a:p>
          <a:p>
            <a:pPr marL="1076325" lvl="0" indent="-1076325"/>
            <a:r>
              <a:rPr kumimoji="1" lang="en-US" altLang="zh-CN" sz="2800" b="1" dirty="0">
                <a:solidFill>
                  <a:schemeClr val="bg1"/>
                </a:solidFill>
              </a:rPr>
              <a:t>……………………………………………………</a:t>
            </a:r>
            <a:endParaRPr kumimoji="1" lang="zh-CN" altLang="zh-C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6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拟形成的会议成果建议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DE6C9EB-463F-4C3B-B975-A8B952E22503}"/>
              </a:ext>
            </a:extLst>
          </p:cNvPr>
          <p:cNvSpPr/>
          <p:nvPr/>
        </p:nvSpPr>
        <p:spPr>
          <a:xfrm>
            <a:off x="285748" y="1659285"/>
            <a:ext cx="117659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zh-CN" sz="2800" b="1" dirty="0">
                <a:solidFill>
                  <a:schemeClr val="bg1"/>
                </a:solidFill>
              </a:rPr>
              <a:t>三、教学支撑体系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提升教师教学能力、教学培训全覆盖实施方案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2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教师教学质量评价体系改革方案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3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完善本科教学质量保障体系的实施方案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4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改造教学设施、提升教学环境的实施方案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5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构建宽严相济、有温度的学籍管理和发展指导体系行动计划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6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加强班主任工作行动计划</a:t>
            </a:r>
          </a:p>
          <a:p>
            <a:pPr lvl="0"/>
            <a:r>
              <a:rPr kumimoji="1" lang="zh-CN" altLang="en-US" sz="2800" b="1" dirty="0">
                <a:solidFill>
                  <a:schemeClr val="bg1"/>
                </a:solidFill>
              </a:rPr>
              <a:t>（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7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）</a:t>
            </a:r>
            <a:r>
              <a:rPr kumimoji="1" lang="zh-CN" altLang="zh-CN" sz="2800" b="1" dirty="0">
                <a:solidFill>
                  <a:schemeClr val="bg1"/>
                </a:solidFill>
              </a:rPr>
              <a:t>在线教育服务学校教学、保持国内外引领地位的行动计划</a:t>
            </a:r>
            <a:endParaRPr kumimoji="1" lang="en-US" altLang="zh-CN" sz="2800" b="1" dirty="0">
              <a:solidFill>
                <a:schemeClr val="bg1"/>
              </a:solidFill>
            </a:endParaRPr>
          </a:p>
          <a:p>
            <a:pPr lvl="0"/>
            <a:r>
              <a:rPr kumimoji="1" lang="en-US" altLang="zh-CN" sz="2800" b="1" dirty="0">
                <a:solidFill>
                  <a:schemeClr val="bg1"/>
                </a:solidFill>
              </a:rPr>
              <a:t>…………………………………………………………………………………………</a:t>
            </a:r>
            <a:endParaRPr kumimoji="1" lang="zh-CN" altLang="zh-C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8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 defTabSz="457200" rtl="0">
              <a:spcBef>
                <a:spcPct val="0"/>
              </a:spcBef>
            </a:pPr>
            <a:r>
              <a:rPr lang="zh-CN" alt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一张蓝图绘到底</a:t>
            </a:r>
          </a:p>
        </p:txBody>
      </p:sp>
      <p:grpSp>
        <p:nvGrpSpPr>
          <p:cNvPr id="4" name="组合 137"/>
          <p:cNvGrpSpPr/>
          <p:nvPr/>
        </p:nvGrpSpPr>
        <p:grpSpPr>
          <a:xfrm>
            <a:off x="763042" y="2344098"/>
            <a:ext cx="10337080" cy="3859932"/>
            <a:chOff x="763042" y="2344098"/>
            <a:chExt cx="8201446" cy="3402574"/>
          </a:xfrm>
        </p:grpSpPr>
        <p:sp>
          <p:nvSpPr>
            <p:cNvPr id="5" name="矩形 4"/>
            <p:cNvSpPr/>
            <p:nvPr/>
          </p:nvSpPr>
          <p:spPr>
            <a:xfrm>
              <a:off x="1835124" y="4142178"/>
              <a:ext cx="7057356" cy="479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18"/>
            <p:cNvGrpSpPr/>
            <p:nvPr/>
          </p:nvGrpSpPr>
          <p:grpSpPr>
            <a:xfrm>
              <a:off x="763042" y="3494259"/>
              <a:ext cx="6977310" cy="1309126"/>
              <a:chOff x="96487" y="3489476"/>
              <a:chExt cx="6977310" cy="1309126"/>
            </a:xfrm>
          </p:grpSpPr>
          <p:cxnSp>
            <p:nvCxnSpPr>
              <p:cNvPr id="23" name="直接连接符 104"/>
              <p:cNvCxnSpPr/>
              <p:nvPr/>
            </p:nvCxnSpPr>
            <p:spPr>
              <a:xfrm>
                <a:off x="96487" y="4166003"/>
                <a:ext cx="1463107" cy="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组合 95"/>
              <p:cNvGrpSpPr/>
              <p:nvPr/>
            </p:nvGrpSpPr>
            <p:grpSpPr>
              <a:xfrm>
                <a:off x="1096852" y="3819989"/>
                <a:ext cx="779267" cy="658315"/>
                <a:chOff x="1624814" y="3942382"/>
                <a:chExt cx="1165721" cy="985302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1624896" y="3942382"/>
                  <a:ext cx="984946" cy="985302"/>
                </a:xfrm>
                <a:prstGeom prst="ellipse">
                  <a:avLst/>
                </a:prstGeom>
                <a:solidFill>
                  <a:srgbClr val="893BC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39" name="TextBox 97"/>
                <p:cNvSpPr txBox="1"/>
                <p:nvPr/>
              </p:nvSpPr>
              <p:spPr>
                <a:xfrm>
                  <a:off x="1624814" y="4191918"/>
                  <a:ext cx="1165721" cy="508960"/>
                </a:xfrm>
                <a:prstGeom prst="rect">
                  <a:avLst/>
                </a:prstGeom>
                <a:noFill/>
              </p:spPr>
              <p:txBody>
                <a:bodyPr wrap="square" lIns="138192" tIns="69096" rIns="138192" bIns="69096" rtlCol="0">
                  <a:spAutoFit/>
                </a:bodyPr>
                <a:lstStyle/>
                <a:p>
                  <a:r>
                    <a:rPr lang="en-US" altLang="zh-CN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2014</a:t>
                  </a:r>
                  <a:endPara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5" name="直接连接符 57"/>
              <p:cNvCxnSpPr/>
              <p:nvPr/>
            </p:nvCxnSpPr>
            <p:spPr>
              <a:xfrm flipV="1">
                <a:off x="1403648" y="3489476"/>
                <a:ext cx="0" cy="227556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77"/>
              <p:cNvCxnSpPr/>
              <p:nvPr/>
            </p:nvCxnSpPr>
            <p:spPr>
              <a:xfrm>
                <a:off x="2699792" y="4581128"/>
                <a:ext cx="0" cy="21747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2401411" y="3817753"/>
                <a:ext cx="658421" cy="658316"/>
              </a:xfrm>
              <a:prstGeom prst="ellipse">
                <a:avLst/>
              </a:prstGeom>
              <a:solidFill>
                <a:srgbClr val="893BC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666063" y="3817753"/>
                <a:ext cx="658421" cy="658316"/>
              </a:xfrm>
              <a:prstGeom prst="ellipse">
                <a:avLst/>
              </a:prstGeom>
              <a:solidFill>
                <a:srgbClr val="893BC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930715" y="3831010"/>
                <a:ext cx="658421" cy="658316"/>
              </a:xfrm>
              <a:prstGeom prst="ellipse">
                <a:avLst/>
              </a:prstGeom>
              <a:solidFill>
                <a:srgbClr val="893BC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354954" y="3831010"/>
                <a:ext cx="658421" cy="658316"/>
              </a:xfrm>
              <a:prstGeom prst="ellipse">
                <a:avLst/>
              </a:prstGeom>
              <a:solidFill>
                <a:srgbClr val="893BC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1" name="TextBox 97"/>
              <p:cNvSpPr txBox="1"/>
              <p:nvPr/>
            </p:nvSpPr>
            <p:spPr>
              <a:xfrm>
                <a:off x="2412752" y="3995976"/>
                <a:ext cx="779267" cy="340054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/>
              <a:p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TextBox 97"/>
              <p:cNvSpPr txBox="1"/>
              <p:nvPr/>
            </p:nvSpPr>
            <p:spPr>
              <a:xfrm>
                <a:off x="3669576" y="3967367"/>
                <a:ext cx="779267" cy="340054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/>
              <a:p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2020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Box 97"/>
              <p:cNvSpPr txBox="1"/>
              <p:nvPr/>
            </p:nvSpPr>
            <p:spPr>
              <a:xfrm>
                <a:off x="4930715" y="3985071"/>
                <a:ext cx="779267" cy="340054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/>
              <a:p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2021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Box 97"/>
              <p:cNvSpPr txBox="1"/>
              <p:nvPr/>
            </p:nvSpPr>
            <p:spPr>
              <a:xfrm>
                <a:off x="6294530" y="3975092"/>
                <a:ext cx="779267" cy="340054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/>
              <a:p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2022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115"/>
              <p:cNvCxnSpPr/>
              <p:nvPr/>
            </p:nvCxnSpPr>
            <p:spPr>
              <a:xfrm flipV="1">
                <a:off x="3995936" y="3501008"/>
                <a:ext cx="0" cy="227556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116"/>
              <p:cNvCxnSpPr/>
              <p:nvPr/>
            </p:nvCxnSpPr>
            <p:spPr>
              <a:xfrm flipV="1">
                <a:off x="6660232" y="3501008"/>
                <a:ext cx="0" cy="227556"/>
              </a:xfrm>
              <a:prstGeom prst="line">
                <a:avLst/>
              </a:prstGeom>
              <a:ln w="57150">
                <a:solidFill>
                  <a:srgbClr val="0070C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117"/>
              <p:cNvCxnSpPr/>
              <p:nvPr/>
            </p:nvCxnSpPr>
            <p:spPr>
              <a:xfrm>
                <a:off x="5292080" y="4581128"/>
                <a:ext cx="0" cy="21747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122"/>
            <p:cNvGrpSpPr/>
            <p:nvPr/>
          </p:nvGrpSpPr>
          <p:grpSpPr>
            <a:xfrm>
              <a:off x="1236003" y="2348880"/>
              <a:ext cx="1535797" cy="1156910"/>
              <a:chOff x="1236003" y="2348880"/>
              <a:chExt cx="1535797" cy="1156910"/>
            </a:xfrm>
          </p:grpSpPr>
          <p:sp>
            <p:nvSpPr>
              <p:cNvPr id="21" name="圆角矩形 20"/>
              <p:cNvSpPr/>
              <p:nvPr/>
            </p:nvSpPr>
            <p:spPr>
              <a:xfrm rot="10800000">
                <a:off x="1258419" y="2348880"/>
                <a:ext cx="1513381" cy="11569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236003" y="2567670"/>
                <a:ext cx="1494443" cy="569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次教育工作讨论会</a:t>
                </a:r>
              </a:p>
            </p:txBody>
          </p:sp>
        </p:grpSp>
        <p:grpSp>
          <p:nvGrpSpPr>
            <p:cNvPr id="8" name="组合 123"/>
            <p:cNvGrpSpPr/>
            <p:nvPr/>
          </p:nvGrpSpPr>
          <p:grpSpPr>
            <a:xfrm>
              <a:off x="2612059" y="4792370"/>
              <a:ext cx="1455885" cy="954302"/>
              <a:chOff x="1315915" y="2348880"/>
              <a:chExt cx="1455885" cy="1156910"/>
            </a:xfrm>
          </p:grpSpPr>
          <p:sp>
            <p:nvSpPr>
              <p:cNvPr id="19" name="圆角矩形 18"/>
              <p:cNvSpPr/>
              <p:nvPr/>
            </p:nvSpPr>
            <p:spPr>
              <a:xfrm rot="10800000">
                <a:off x="1337754" y="2348880"/>
                <a:ext cx="1434046" cy="11569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15915" y="2535558"/>
                <a:ext cx="1421222" cy="690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25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次教育工作讨论会</a:t>
                </a:r>
              </a:p>
            </p:txBody>
          </p:sp>
        </p:grpSp>
        <p:grpSp>
          <p:nvGrpSpPr>
            <p:cNvPr id="9" name="组合 126"/>
            <p:cNvGrpSpPr/>
            <p:nvPr/>
          </p:nvGrpSpPr>
          <p:grpSpPr>
            <a:xfrm>
              <a:off x="5273374" y="4792370"/>
              <a:ext cx="1371052" cy="954301"/>
              <a:chOff x="1400747" y="2348880"/>
              <a:chExt cx="1371052" cy="954301"/>
            </a:xfrm>
          </p:grpSpPr>
          <p:sp>
            <p:nvSpPr>
              <p:cNvPr id="17" name="圆角矩形 16"/>
              <p:cNvSpPr/>
              <p:nvPr/>
            </p:nvSpPr>
            <p:spPr>
              <a:xfrm rot="10800000">
                <a:off x="1410943" y="2348880"/>
                <a:ext cx="1360856" cy="95430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400747" y="2493770"/>
                <a:ext cx="1349214" cy="569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建校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110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周年</a:t>
                </a:r>
              </a:p>
            </p:txBody>
          </p:sp>
        </p:grpSp>
        <p:grpSp>
          <p:nvGrpSpPr>
            <p:cNvPr id="10" name="组合 129"/>
            <p:cNvGrpSpPr/>
            <p:nvPr/>
          </p:nvGrpSpPr>
          <p:grpSpPr>
            <a:xfrm>
              <a:off x="3858574" y="2431515"/>
              <a:ext cx="1631320" cy="1069493"/>
              <a:chOff x="1346804" y="2436297"/>
              <a:chExt cx="1631320" cy="1069493"/>
            </a:xfrm>
          </p:grpSpPr>
          <p:sp>
            <p:nvSpPr>
              <p:cNvPr id="15" name="圆角矩形 14"/>
              <p:cNvSpPr/>
              <p:nvPr/>
            </p:nvSpPr>
            <p:spPr>
              <a:xfrm rot="10800000">
                <a:off x="1359975" y="2436297"/>
                <a:ext cx="1618149" cy="106949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346804" y="2604169"/>
                <a:ext cx="1606508" cy="569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达到世界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一流大学水平</a:t>
                </a:r>
              </a:p>
            </p:txBody>
          </p:sp>
        </p:grpSp>
        <p:grpSp>
          <p:nvGrpSpPr>
            <p:cNvPr id="11" name="组合 132"/>
            <p:cNvGrpSpPr/>
            <p:nvPr/>
          </p:nvGrpSpPr>
          <p:grpSpPr>
            <a:xfrm>
              <a:off x="6553183" y="2344098"/>
              <a:ext cx="1437557" cy="1156910"/>
              <a:chOff x="1334243" y="2348880"/>
              <a:chExt cx="1437557" cy="1156910"/>
            </a:xfrm>
          </p:grpSpPr>
          <p:sp>
            <p:nvSpPr>
              <p:cNvPr id="13" name="圆角矩形 12"/>
              <p:cNvSpPr/>
              <p:nvPr/>
            </p:nvSpPr>
            <p:spPr>
              <a:xfrm rot="10800000">
                <a:off x="1334243" y="2348880"/>
                <a:ext cx="1437557" cy="11569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334243" y="2537082"/>
                <a:ext cx="1418619" cy="569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26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次教育工作讨论会</a:t>
                </a:r>
              </a:p>
            </p:txBody>
          </p:sp>
        </p:grpSp>
        <p:cxnSp>
          <p:nvCxnSpPr>
            <p:cNvPr id="12" name="直接箭头连接符 136"/>
            <p:cNvCxnSpPr/>
            <p:nvPr/>
          </p:nvCxnSpPr>
          <p:spPr>
            <a:xfrm>
              <a:off x="8748464" y="4149080"/>
              <a:ext cx="216024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42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231124" y="985235"/>
            <a:ext cx="7264830" cy="6858000"/>
            <a:chOff x="-3269224" y="985235"/>
            <a:chExt cx="726483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69224" y="985235"/>
              <a:ext cx="7264830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2700" y="1155700"/>
              <a:ext cx="209550" cy="533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标题 1"/>
          <p:cNvSpPr txBox="1">
            <a:spLocks/>
          </p:cNvSpPr>
          <p:nvPr/>
        </p:nvSpPr>
        <p:spPr>
          <a:xfrm>
            <a:off x="1030288" y="2437507"/>
            <a:ext cx="10131425" cy="11447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</a:p>
        </p:txBody>
      </p:sp>
    </p:spTree>
    <p:extLst>
      <p:ext uri="{BB962C8B-B14F-4D97-AF65-F5344CB8AC3E}">
        <p14:creationId xmlns:p14="http://schemas.microsoft.com/office/powerpoint/2010/main" val="99210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968" y="-1787"/>
            <a:ext cx="9960032" cy="1144787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清华大学历次教育（教学）工作讨论会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63752" y="0"/>
            <a:ext cx="6768752" cy="980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i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47556"/>
              </p:ext>
            </p:extLst>
          </p:nvPr>
        </p:nvGraphicFramePr>
        <p:xfrm>
          <a:off x="430388" y="1322614"/>
          <a:ext cx="11375168" cy="5255958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310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8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35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届次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召开时间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主题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第</a:t>
                      </a: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次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1953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日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制定教学计划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第</a:t>
                      </a: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次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1953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修订教学大纲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第</a:t>
                      </a: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次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1953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日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教研组工作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黑体" charset="-122"/>
                        </a:rPr>
                        <a:t>…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marL="36000" marR="36000" marT="46800" marB="4680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次</a:t>
                      </a:r>
                      <a:endParaRPr kumimoji="0" lang="en-US" altLang="zh-CN" sz="190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教育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2000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日－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2001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日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把握新世纪的全球变革趋向，以国家振兴为己任，加速教育创新，开创我校人才培养和教育工作的新局面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第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次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日－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zh-CN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日 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  <a:ea typeface="黑体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1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加强实践教育，培养创新人才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黑体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第</a:t>
                      </a:r>
                      <a:r>
                        <a:rPr kumimoji="0" lang="en-US" altLang="zh-CN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23</a:t>
                      </a:r>
                      <a:r>
                        <a:rPr kumimoji="0" lang="zh-CN" altLang="en-US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次</a:t>
                      </a:r>
                      <a:endParaRPr kumimoji="0" lang="en-US" altLang="zh-CN" sz="190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黑体" charset="-122"/>
                        <a:cs typeface="+mn-cs"/>
                      </a:endParaRPr>
                    </a:p>
                  </a:txBody>
                  <a:tcPr marL="90000" marR="90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2009</a:t>
                      </a:r>
                      <a:r>
                        <a:rPr kumimoji="0" lang="zh-CN" altLang="en-US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年</a:t>
                      </a:r>
                      <a:r>
                        <a:rPr kumimoji="0" lang="en-US" altLang="zh-CN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7</a:t>
                      </a:r>
                      <a:r>
                        <a:rPr kumimoji="0" lang="zh-CN" altLang="en-US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月－</a:t>
                      </a:r>
                      <a:r>
                        <a:rPr kumimoji="0" lang="en-US" altLang="zh-CN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2010</a:t>
                      </a:r>
                      <a:r>
                        <a:rPr kumimoji="0" lang="zh-CN" altLang="en-US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年</a:t>
                      </a:r>
                      <a:r>
                        <a:rPr kumimoji="0" lang="en-US" altLang="zh-CN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7</a:t>
                      </a:r>
                      <a:r>
                        <a:rPr kumimoji="0" lang="zh-CN" altLang="en-US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月</a:t>
                      </a:r>
                    </a:p>
                  </a:txBody>
                  <a:tcPr marL="90000" marR="90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1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黑体" charset="-122"/>
                          <a:cs typeface="+mn-cs"/>
                        </a:rPr>
                        <a:t>清华新百年人才培养的使命和战略</a:t>
                      </a:r>
                    </a:p>
                  </a:txBody>
                  <a:tcPr marL="90000" marR="90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第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24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次</a:t>
                      </a:r>
                      <a:endParaRPr kumimoji="0" lang="en-US" altLang="zh-CN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5C2D71"/>
                        </a:solidFill>
                        <a:effectLst/>
                        <a:latin typeface="Times New Roman" charset="0"/>
                        <a:ea typeface="黑体" charset="-122"/>
                        <a:cs typeface="+mn-cs"/>
                      </a:endParaRPr>
                    </a:p>
                  </a:txBody>
                  <a:tcPr marL="90000" marR="90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2013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9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-2014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9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月</a:t>
                      </a:r>
                      <a:endParaRPr kumimoji="0" lang="zh-CN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5C2D71"/>
                        </a:solidFill>
                        <a:effectLst/>
                        <a:latin typeface="Times New Roman" charset="0"/>
                        <a:ea typeface="黑体" charset="-122"/>
                        <a:cs typeface="+mn-cs"/>
                      </a:endParaRPr>
                    </a:p>
                  </a:txBody>
                  <a:tcPr marL="90000" marR="90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创新教育模式，激发学术志趣，提高培养质量</a:t>
                      </a:r>
                      <a:endParaRPr kumimoji="0" lang="zh-CN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5C2D71"/>
                        </a:solidFill>
                        <a:effectLst/>
                        <a:latin typeface="Times New Roman" charset="0"/>
                        <a:ea typeface="黑体" charset="-122"/>
                        <a:cs typeface="+mn-cs"/>
                      </a:endParaRPr>
                    </a:p>
                  </a:txBody>
                  <a:tcPr marL="90000" marR="90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第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25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次</a:t>
                      </a:r>
                      <a:endParaRPr kumimoji="0" lang="en-US" altLang="zh-CN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5C2D71"/>
                        </a:solidFill>
                        <a:effectLst/>
                        <a:latin typeface="Times New Roman" charset="0"/>
                        <a:ea typeface="黑体" charset="-122"/>
                        <a:cs typeface="+mn-cs"/>
                      </a:endParaRPr>
                    </a:p>
                  </a:txBody>
                  <a:tcPr marL="90000" marR="90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2018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3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-2018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年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9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月</a:t>
                      </a:r>
                      <a:endParaRPr kumimoji="0" lang="zh-CN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5C2D71"/>
                        </a:solidFill>
                        <a:effectLst/>
                        <a:latin typeface="Times New Roman" charset="0"/>
                        <a:ea typeface="黑体" charset="-122"/>
                        <a:cs typeface="+mn-cs"/>
                      </a:endParaRPr>
                    </a:p>
                  </a:txBody>
                  <a:tcPr marL="90000" marR="90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C2D71"/>
                          </a:solidFill>
                          <a:effectLst/>
                        </a:rPr>
                        <a:t>践行“三位一体”教育理念 全面建设一流人才培养模式</a:t>
                      </a:r>
                      <a:endParaRPr kumimoji="0" lang="zh-CN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5C2D71"/>
                        </a:solidFill>
                        <a:effectLst/>
                        <a:latin typeface="Times New Roman" charset="0"/>
                        <a:ea typeface="黑体" charset="-122"/>
                        <a:cs typeface="+mn-cs"/>
                      </a:endParaRPr>
                    </a:p>
                  </a:txBody>
                  <a:tcPr marL="90000" marR="90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97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968" y="-1787"/>
            <a:ext cx="9960032" cy="1144787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24</a:t>
            </a:r>
            <a:r>
              <a:rPr kumimoji="1" lang="zh-CN" altLang="en-US" dirty="0"/>
              <a:t>次教育工作讨论会核心内容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63752" y="0"/>
            <a:ext cx="6768752" cy="980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i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0423" y="1404577"/>
            <a:ext cx="10848975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2014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年，清华率先实施综合改革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“教改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40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条”在不同时间节点全面启动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lnSpc>
                <a:spcPct val="120000"/>
              </a:lnSpc>
            </a:pPr>
            <a:endParaRPr lang="en-US" altLang="zh-CN" dirty="0">
              <a:solidFill>
                <a:schemeClr val="accent1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3694" y="1820511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确立价值塑造、能力培养、知识传授“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三位一体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”的教育理念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07809" y="3109913"/>
            <a:ext cx="3134375" cy="50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1400" spc="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认识自我，理解责任，树立人生目标，体味生活价值。</a:t>
            </a:r>
            <a:endParaRPr lang="en-US" altLang="zh-CN" sz="1400" spc="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07809" y="3850019"/>
            <a:ext cx="3242863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5000"/>
              </a:lnSpc>
            </a:pPr>
            <a:r>
              <a:rPr lang="zh-CN" altLang="en-US" sz="1400" spc="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掌握学科知识、通识性知识，了解知识是如何形成及如何改变世界。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07809" y="4613775"/>
            <a:ext cx="31343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1400" spc="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培养阅读、写作、计算、批判性思维、团队合作、创新探索等能力。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006147" y="4989232"/>
            <a:ext cx="8393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变换工作焦点，推动教育教学主体从“以教为主”向“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以学为主</a:t>
            </a:r>
            <a:r>
              <a:rPr lang="zh-CN" alt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”转变；</a:t>
            </a:r>
            <a:endParaRPr lang="en-US" altLang="zh-CN" sz="1400" dirty="0">
              <a:solidFill>
                <a:schemeClr val="bg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转变教育方式，在本科人才培养中积极推进通识教育，促进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通专融合</a:t>
            </a:r>
            <a:r>
              <a:rPr lang="zh-CN" alt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；</a:t>
            </a:r>
            <a:endParaRPr lang="en-US" altLang="zh-CN" sz="1600" dirty="0">
              <a:solidFill>
                <a:schemeClr val="bg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进一步丰富培养方向和评价标准，提升学生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多样成长</a:t>
            </a:r>
            <a:r>
              <a:rPr lang="zh-CN" alt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的自主性、自信心和开放性。</a:t>
            </a:r>
          </a:p>
        </p:txBody>
      </p:sp>
      <p:sp>
        <p:nvSpPr>
          <p:cNvPr id="25" name="文本框 10"/>
          <p:cNvSpPr txBox="1"/>
          <p:nvPr/>
        </p:nvSpPr>
        <p:spPr>
          <a:xfrm>
            <a:off x="5670851" y="3110731"/>
            <a:ext cx="98345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800" b="1" spc="3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QiHei 65S" charset="-122"/>
              </a:rPr>
              <a:t>价值</a:t>
            </a:r>
            <a:endParaRPr lang="en-US" altLang="zh-CN" sz="2800" b="1" spc="3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QiHei 65S" charset="-122"/>
            </a:endParaRPr>
          </a:p>
        </p:txBody>
      </p:sp>
      <p:sp>
        <p:nvSpPr>
          <p:cNvPr id="26" name="文本框 10"/>
          <p:cNvSpPr txBox="1"/>
          <p:nvPr/>
        </p:nvSpPr>
        <p:spPr>
          <a:xfrm>
            <a:off x="5670851" y="3848707"/>
            <a:ext cx="983452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800" b="1" spc="3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QiHei 65S" charset="-122"/>
              </a:rPr>
              <a:t>知识</a:t>
            </a:r>
            <a:endParaRPr lang="en-US" altLang="zh-CN" sz="2800" b="1" spc="3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QiHei 65S" charset="-122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5670851" y="4595715"/>
            <a:ext cx="983452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800" b="1" spc="3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QiHei 65S" charset="-122"/>
              </a:rPr>
              <a:t>能力</a:t>
            </a:r>
            <a:endParaRPr lang="en-US" altLang="zh-CN" sz="2800" b="1" spc="3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QiHei 65S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347" y="3864737"/>
            <a:ext cx="468000" cy="46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347" y="3123828"/>
            <a:ext cx="468000" cy="46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347" y="4627263"/>
            <a:ext cx="414668" cy="414668"/>
          </a:xfrm>
          <a:prstGeom prst="rect">
            <a:avLst/>
          </a:prstGeom>
        </p:spPr>
      </p:pic>
      <p:sp>
        <p:nvSpPr>
          <p:cNvPr id="32" name="燕尾形 31"/>
          <p:cNvSpPr/>
          <p:nvPr/>
        </p:nvSpPr>
        <p:spPr>
          <a:xfrm>
            <a:off x="-280219" y="1438118"/>
            <a:ext cx="1093913" cy="332399"/>
          </a:xfrm>
          <a:prstGeom prst="chevron">
            <a:avLst/>
          </a:prstGeom>
          <a:solidFill>
            <a:srgbClr val="5C2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-280219" y="1913405"/>
            <a:ext cx="1093913" cy="332399"/>
          </a:xfrm>
          <a:prstGeom prst="chevron">
            <a:avLst/>
          </a:prstGeom>
          <a:solidFill>
            <a:srgbClr val="5C2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97" y="3392225"/>
            <a:ext cx="3630180" cy="2906354"/>
          </a:xfrm>
          <a:prstGeom prst="rect">
            <a:avLst/>
          </a:prstGeom>
        </p:spPr>
      </p:pic>
      <p:sp>
        <p:nvSpPr>
          <p:cNvPr id="19" name="燕尾形 18"/>
          <p:cNvSpPr/>
          <p:nvPr/>
        </p:nvSpPr>
        <p:spPr>
          <a:xfrm>
            <a:off x="-280219" y="2397157"/>
            <a:ext cx="1093913" cy="332399"/>
          </a:xfrm>
          <a:prstGeom prst="chevron">
            <a:avLst/>
          </a:prstGeom>
          <a:solidFill>
            <a:srgbClr val="5C2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1750" y="2424991"/>
            <a:ext cx="11193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确立了“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以通识教育为基础，通识教育与专业教育相融合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”的本科教学体系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38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2060575" y="-1787"/>
            <a:ext cx="10131425" cy="1144787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25</a:t>
            </a:r>
            <a:r>
              <a:rPr kumimoji="1" lang="zh-CN" altLang="en-US" dirty="0"/>
              <a:t>次教育工作讨论会：持续推进教育教学改革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82549" y="1510820"/>
            <a:ext cx="10839180" cy="479164"/>
          </a:xfrm>
          <a:prstGeom prst="rect">
            <a:avLst/>
          </a:prstGeom>
          <a:noFill/>
          <a:ln>
            <a:noFill/>
          </a:ln>
        </p:spPr>
        <p:txBody>
          <a:bodyPr wrap="square" lIns="108772" tIns="54385" rIns="108772" bIns="5438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195"/>
            <a:r>
              <a:rPr kumimoji="1" lang="zh-CN" altLang="en-US" sz="2400" dirty="0">
                <a:solidFill>
                  <a:srgbClr val="6521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1" lang="en-US" altLang="zh-CN" sz="2400" dirty="0">
                <a:solidFill>
                  <a:srgbClr val="6521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kumimoji="1" lang="zh-CN" altLang="en-US" sz="2400" dirty="0">
                <a:solidFill>
                  <a:srgbClr val="6521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次教育工作讨论会   </a:t>
            </a: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Bold" charset="-122"/>
                <a:sym typeface="Calibri" panose="020F0502020204030204"/>
              </a:rPr>
              <a:t>主题：践行</a:t>
            </a:r>
            <a:r>
              <a:rPr lang="zh-CN" altLang="en-US" sz="2000" b="1" kern="0" dirty="0">
                <a:solidFill>
                  <a:srgbClr val="AC3E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Bold" charset="-122"/>
                <a:sym typeface="Calibri" panose="020F0502020204030204"/>
              </a:rPr>
              <a:t>“三位一体”</a:t>
            </a: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Bold" charset="-122"/>
                <a:sym typeface="Calibri" panose="020F0502020204030204"/>
              </a:rPr>
              <a:t>教育理念，</a:t>
            </a:r>
            <a:r>
              <a:rPr lang="zh-CN" altLang="en-US" sz="2000" b="1" kern="0" dirty="0">
                <a:solidFill>
                  <a:srgbClr val="AC3E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Bold" charset="-122"/>
                <a:sym typeface="Calibri" panose="020F0502020204030204"/>
              </a:rPr>
              <a:t>全面建设</a:t>
            </a: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Bold" charset="-122"/>
                <a:sym typeface="Calibri" panose="020F0502020204030204"/>
              </a:rPr>
              <a:t>一流人才培养模式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05" y="2680735"/>
            <a:ext cx="4056825" cy="249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66" y="2470904"/>
            <a:ext cx="2408474" cy="1482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13"/>
          <p:cNvSpPr/>
          <p:nvPr/>
        </p:nvSpPr>
        <p:spPr>
          <a:xfrm>
            <a:off x="7783820" y="4914670"/>
            <a:ext cx="18154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44195">
              <a:lnSpc>
                <a:spcPct val="12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软件学院教学研讨会</a:t>
            </a: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Regular" charset="-122"/>
              <a:sym typeface="Calibri" panose="020F050202020403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23566" y="5965240"/>
            <a:ext cx="5874094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44195">
              <a:lnSpc>
                <a:spcPct val="120000"/>
              </a:lnSpc>
              <a:defRPr/>
            </a:pPr>
            <a:r>
              <a:rPr lang="zh-CN" altLang="en-US" sz="1600" kern="100" dirty="0">
                <a:solidFill>
                  <a:srgbClr val="832B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院系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教学讨论会。</a:t>
            </a:r>
            <a:endParaRPr lang="en-US" altLang="zh-CN" sz="16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Regular" charset="-122"/>
              <a:sym typeface="Calibri" panose="020F0502020204030204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0149" y="2365494"/>
            <a:ext cx="4408821" cy="4283010"/>
          </a:xfrm>
          <a:prstGeom prst="roundRect">
            <a:avLst>
              <a:gd name="adj" fmla="val 7150"/>
            </a:avLst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86791" y="5303531"/>
            <a:ext cx="21899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44195">
              <a:lnSpc>
                <a:spcPct val="12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第</a:t>
            </a:r>
            <a:r>
              <a:rPr lang="en-US" altLang="zh-CN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25</a:t>
            </a: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次教育工作讨论会开幕</a:t>
            </a: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Regular" charset="-122"/>
              <a:sym typeface="Calibri" panose="020F050202020403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4891" y="5765036"/>
            <a:ext cx="3996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3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月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29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日开幕，</a:t>
            </a:r>
            <a:r>
              <a:rPr lang="zh-CN" altLang="en-US" sz="1600" kern="100" dirty="0">
                <a:solidFill>
                  <a:srgbClr val="832B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校级</a:t>
            </a:r>
            <a:r>
              <a:rPr lang="zh-CN" altLang="en-US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交流研讨会、专题报告会、专题调研会。</a:t>
            </a:r>
            <a:endParaRPr lang="zh-CN" altLang="en-US" sz="1600" dirty="0"/>
          </a:p>
        </p:txBody>
      </p:sp>
      <p:sp>
        <p:nvSpPr>
          <p:cNvPr id="18" name="圆角矩形 17"/>
          <p:cNvSpPr/>
          <p:nvPr/>
        </p:nvSpPr>
        <p:spPr>
          <a:xfrm>
            <a:off x="5148255" y="2365494"/>
            <a:ext cx="6568866" cy="4283010"/>
          </a:xfrm>
          <a:prstGeom prst="roundRect">
            <a:avLst>
              <a:gd name="adj" fmla="val 7150"/>
            </a:avLst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187" y="4306005"/>
            <a:ext cx="2151542" cy="1360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矩形 19"/>
          <p:cNvSpPr/>
          <p:nvPr/>
        </p:nvSpPr>
        <p:spPr>
          <a:xfrm>
            <a:off x="9832215" y="5636866"/>
            <a:ext cx="1427485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44195">
              <a:lnSpc>
                <a:spcPct val="12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物理系教学研讨会</a:t>
            </a: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Regular" charset="-122"/>
              <a:sym typeface="Calibri" panose="020F05020202040302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6257" y="3919373"/>
            <a:ext cx="18154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44195">
              <a:lnSpc>
                <a:spcPct val="12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航院教学研讨会</a:t>
            </a:r>
            <a:endParaRPr lang="en-US" altLang="zh-CN" sz="12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Regular" charset="-122"/>
              <a:sym typeface="Calibri" panose="020F0502020204030204"/>
            </a:endParaRPr>
          </a:p>
          <a:p>
            <a:pPr lvl="0" algn="ctr" defTabSz="544195">
              <a:lnSpc>
                <a:spcPct val="12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邱勇校长出席</a:t>
            </a: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Regular" charset="-122"/>
              <a:sym typeface="Calibri" panose="020F050202020403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266" y="2455285"/>
            <a:ext cx="2022463" cy="1348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135" y="4381111"/>
            <a:ext cx="2063358" cy="1361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86" y="3282835"/>
            <a:ext cx="2289968" cy="1527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矩形 21"/>
          <p:cNvSpPr/>
          <p:nvPr/>
        </p:nvSpPr>
        <p:spPr>
          <a:xfrm>
            <a:off x="9864754" y="3753597"/>
            <a:ext cx="18154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44195">
              <a:lnSpc>
                <a:spcPct val="12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人文学院教学研讨会</a:t>
            </a: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Regular" charset="-122"/>
              <a:sym typeface="Calibri" panose="020F050202020403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42135" y="5698425"/>
            <a:ext cx="206335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44195">
              <a:lnSpc>
                <a:spcPct val="120000"/>
              </a:lnSpc>
              <a:defRPr/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Regular" charset="-122"/>
                <a:sym typeface="Calibri" panose="020F0502020204030204"/>
              </a:rPr>
              <a:t>美术学院艺术学课程研讨会</a:t>
            </a: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Regular" charset="-122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420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968" y="-1787"/>
            <a:ext cx="9960032" cy="1144787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“三位一体”“全面” “建设”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63752" y="0"/>
            <a:ext cx="6768752" cy="980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i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0423" y="1404577"/>
            <a:ext cx="10848975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3694" y="1820511"/>
            <a:ext cx="1084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423915" y="1404577"/>
            <a:ext cx="109755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l"/>
            </a:pPr>
            <a:r>
              <a:rPr lang="zh-CN" alt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明晰“三位一体”教育理念的内涵和实现途径</a:t>
            </a:r>
            <a:endParaRPr lang="en-US" altLang="zh-CN" sz="2000" b="1" dirty="0">
              <a:solidFill>
                <a:schemeClr val="bg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清华学生应该通过教育过程获得的价值、能力和知识究竟是什么</a:t>
            </a:r>
            <a:endParaRPr lang="en-US" altLang="zh-CN" sz="2000" dirty="0">
              <a:solidFill>
                <a:schemeClr val="bg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如何在不同的课堂和所有的育人环节中，都融合价值塑造和能力培养的成分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不同学科、不同阶段的人才培养中，价值、能力、知识的要求是否应该有所差异；在价值、能力和知识的习染和养成中，应该从清华传统中汲取哪些养分</a:t>
            </a:r>
          </a:p>
        </p:txBody>
      </p:sp>
      <p:grpSp>
        <p:nvGrpSpPr>
          <p:cNvPr id="28" name="组合 6"/>
          <p:cNvGrpSpPr/>
          <p:nvPr/>
        </p:nvGrpSpPr>
        <p:grpSpPr>
          <a:xfrm>
            <a:off x="2450235" y="3934098"/>
            <a:ext cx="2902169" cy="2360090"/>
            <a:chOff x="285719" y="1571612"/>
            <a:chExt cx="2902169" cy="2360090"/>
          </a:xfrm>
        </p:grpSpPr>
        <p:pic>
          <p:nvPicPr>
            <p:cNvPr id="34" name="Picture 2" descr="http://n.sinaimg.cn/translate/20171110/e4jE-fynstfh307143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1571612"/>
              <a:ext cx="2902168" cy="17859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矩形 34"/>
            <p:cNvSpPr/>
            <p:nvPr/>
          </p:nvSpPr>
          <p:spPr>
            <a:xfrm>
              <a:off x="285719" y="3429000"/>
              <a:ext cx="2833593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清华大学本科教学工作审核评估意见反馈会议，丁烈云反馈审核评估总体情况。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23915" y="3646710"/>
            <a:ext cx="992579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l"/>
            </a:pPr>
            <a:r>
              <a:rPr lang="zh-CN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全面</a:t>
            </a:r>
            <a:endParaRPr lang="en-US" altLang="zh-CN" b="1" dirty="0">
              <a:solidFill>
                <a:schemeClr val="bg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8589" y="4121063"/>
            <a:ext cx="2284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“局部的一流不等于整体的一流，学科的一流不等于人才培养的一流”</a:t>
            </a:r>
          </a:p>
        </p:txBody>
      </p:sp>
      <p:sp>
        <p:nvSpPr>
          <p:cNvPr id="7" name="矩形 6"/>
          <p:cNvSpPr/>
          <p:nvPr/>
        </p:nvSpPr>
        <p:spPr>
          <a:xfrm>
            <a:off x="5718153" y="3876164"/>
            <a:ext cx="2987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陈旭：争取让每一位老师都起到标杆作用，让每一位学生都能遇到好老师，让清华大学拥有更多好老师，为国家民族竖起更多好老师的标杆。</a:t>
            </a:r>
          </a:p>
        </p:txBody>
      </p:sp>
      <p:grpSp>
        <p:nvGrpSpPr>
          <p:cNvPr id="37" name="组合 21"/>
          <p:cNvGrpSpPr/>
          <p:nvPr/>
        </p:nvGrpSpPr>
        <p:grpSpPr>
          <a:xfrm>
            <a:off x="8963973" y="3454448"/>
            <a:ext cx="2952328" cy="2652896"/>
            <a:chOff x="6084168" y="3800440"/>
            <a:chExt cx="2952328" cy="2652896"/>
          </a:xfrm>
        </p:grpSpPr>
        <p:sp>
          <p:nvSpPr>
            <p:cNvPr id="38" name="圆角矩形 13">
              <a:extLst>
                <a:ext uri="{FF2B5EF4-FFF2-40B4-BE49-F238E27FC236}">
                  <a16:creationId xmlns:a16="http://schemas.microsoft.com/office/drawing/2014/main" xmlns="" id="{8EC8D582-B475-4667-93CE-2BA10F8CD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3861239"/>
              <a:ext cx="2952328" cy="2532801"/>
            </a:xfrm>
            <a:prstGeom prst="roundRect">
              <a:avLst>
                <a:gd name="adj" fmla="val 908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D2884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>
                <a:solidFill>
                  <a:srgbClr val="FFFFFF"/>
                </a:solidFill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951" y="3800440"/>
              <a:ext cx="1771667" cy="12659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516" y="4967601"/>
              <a:ext cx="1980980" cy="14857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1" name="矩形 40"/>
            <p:cNvSpPr/>
            <p:nvPr/>
          </p:nvSpPr>
          <p:spPr>
            <a:xfrm>
              <a:off x="6168950" y="4011127"/>
              <a:ext cx="923330" cy="237020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zh-CN" sz="2400" dirty="0">
                  <a:solidFill>
                    <a:schemeClr val="accent1">
                      <a:lumMod val="75000"/>
                    </a:schemeClr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cs typeface="宋体" panose="02010600030101010101" pitchFamily="2" charset="-122"/>
                </a:rPr>
                <a:t>一花独放不是春</a:t>
              </a:r>
              <a:endParaRPr lang="en-US" altLang="zh-CN" sz="2400" dirty="0">
                <a:solidFill>
                  <a:schemeClr val="accent1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zh-CN" sz="2400" dirty="0">
                  <a:solidFill>
                    <a:schemeClr val="accent1">
                      <a:lumMod val="75000"/>
                    </a:schemeClr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cs typeface="宋体" panose="02010600030101010101" pitchFamily="2" charset="-122"/>
                </a:rPr>
                <a:t>万紫千红春满园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23915" y="6229869"/>
            <a:ext cx="900883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l"/>
            </a:pPr>
            <a:r>
              <a:rPr lang="zh-CN" alt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建设要关注内涵发展，建设要树立质量观念，建设更要尊重教育规律</a:t>
            </a:r>
          </a:p>
        </p:txBody>
      </p:sp>
    </p:spTree>
    <p:extLst>
      <p:ext uri="{BB962C8B-B14F-4D97-AF65-F5344CB8AC3E}">
        <p14:creationId xmlns:p14="http://schemas.microsoft.com/office/powerpoint/2010/main" val="29592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25</a:t>
            </a:r>
            <a:r>
              <a:rPr kumimoji="1" lang="zh-CN" altLang="en-US" dirty="0"/>
              <a:t>次教育工作讨论会主要内容</a:t>
            </a:r>
          </a:p>
        </p:txBody>
      </p:sp>
      <p:cxnSp>
        <p:nvCxnSpPr>
          <p:cNvPr id="3" name="直接连接符 52"/>
          <p:cNvCxnSpPr/>
          <p:nvPr/>
        </p:nvCxnSpPr>
        <p:spPr>
          <a:xfrm>
            <a:off x="3900473" y="6029050"/>
            <a:ext cx="5584592" cy="1138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0"/>
          <p:cNvCxnSpPr/>
          <p:nvPr/>
        </p:nvCxnSpPr>
        <p:spPr>
          <a:xfrm>
            <a:off x="3891716" y="5244434"/>
            <a:ext cx="5584592" cy="1138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1"/>
          <p:cNvCxnSpPr/>
          <p:nvPr/>
        </p:nvCxnSpPr>
        <p:spPr>
          <a:xfrm>
            <a:off x="3891716" y="4529943"/>
            <a:ext cx="5584592" cy="1138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9"/>
          <p:cNvCxnSpPr/>
          <p:nvPr/>
        </p:nvCxnSpPr>
        <p:spPr>
          <a:xfrm>
            <a:off x="3891716" y="3756692"/>
            <a:ext cx="5584592" cy="1138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48"/>
          <p:cNvCxnSpPr/>
          <p:nvPr/>
        </p:nvCxnSpPr>
        <p:spPr>
          <a:xfrm>
            <a:off x="3867138" y="3036230"/>
            <a:ext cx="5584592" cy="1138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7"/>
          <p:cNvCxnSpPr/>
          <p:nvPr/>
        </p:nvCxnSpPr>
        <p:spPr>
          <a:xfrm>
            <a:off x="3867138" y="2257305"/>
            <a:ext cx="5584592" cy="1138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759494" y="3435631"/>
            <a:ext cx="3024015" cy="287663"/>
          </a:xfrm>
          <a:prstGeom prst="rect">
            <a:avLst/>
          </a:prstGeom>
        </p:spPr>
        <p:txBody>
          <a:bodyPr vert="horz" lIns="91437" tIns="45718" rIns="91437" bIns="457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研究生教育中的能力培养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45682" y="4147871"/>
            <a:ext cx="4162599" cy="287663"/>
          </a:xfrm>
          <a:prstGeom prst="rect">
            <a:avLst/>
          </a:prstGeom>
        </p:spPr>
        <p:txBody>
          <a:bodyPr vert="horz" lIns="91437" tIns="45718" rIns="91437" bIns="457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以“研究性学习”为目标推进课程建设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85075" y="2602531"/>
            <a:ext cx="4666655" cy="287663"/>
          </a:xfrm>
          <a:prstGeom prst="rect">
            <a:avLst/>
          </a:prstGeom>
        </p:spPr>
        <p:txBody>
          <a:bodyPr vert="horz" lIns="91437" tIns="45718" rIns="91437" bIns="457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推进大类培养，建立通专融合的教育体系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2982225" y="1800000"/>
            <a:ext cx="914559" cy="914612"/>
            <a:chOff x="945000" y="2586624"/>
            <a:chExt cx="914559" cy="914612"/>
          </a:xfrm>
          <a:solidFill>
            <a:srgbClr val="B6B6B6"/>
          </a:solidFill>
        </p:grpSpPr>
        <p:sp>
          <p:nvSpPr>
            <p:cNvPr id="13" name="Teardrop 1"/>
            <p:cNvSpPr/>
            <p:nvPr/>
          </p:nvSpPr>
          <p:spPr>
            <a:xfrm rot="2714409">
              <a:off x="944974" y="2586650"/>
              <a:ext cx="914612" cy="914559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id-ID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67261" y="2701368"/>
              <a:ext cx="47000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华文中宋" panose="0201060004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27"/>
          <p:cNvGrpSpPr/>
          <p:nvPr/>
        </p:nvGrpSpPr>
        <p:grpSpPr>
          <a:xfrm>
            <a:off x="3628910" y="2553916"/>
            <a:ext cx="914559" cy="914612"/>
            <a:chOff x="1591685" y="3340540"/>
            <a:chExt cx="914559" cy="91461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6" name="Teardrop 46"/>
            <p:cNvSpPr/>
            <p:nvPr/>
          </p:nvSpPr>
          <p:spPr>
            <a:xfrm rot="2714409">
              <a:off x="1591659" y="3340566"/>
              <a:ext cx="914612" cy="914559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id-ID"/>
            </a:p>
          </p:txBody>
        </p:sp>
        <p:sp>
          <p:nvSpPr>
            <p:cNvPr id="17" name="矩形 16"/>
            <p:cNvSpPr/>
            <p:nvPr/>
          </p:nvSpPr>
          <p:spPr>
            <a:xfrm>
              <a:off x="1852068" y="3419835"/>
              <a:ext cx="47000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华文中宋" panose="0201060004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ardrop 1"/>
          <p:cNvSpPr/>
          <p:nvPr/>
        </p:nvSpPr>
        <p:spPr>
          <a:xfrm rot="2714409">
            <a:off x="3008799" y="3311966"/>
            <a:ext cx="914612" cy="914559"/>
          </a:xfrm>
          <a:prstGeom prst="teardrop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id-ID" dirty="0"/>
          </a:p>
        </p:txBody>
      </p:sp>
      <p:sp>
        <p:nvSpPr>
          <p:cNvPr id="19" name="矩形 18"/>
          <p:cNvSpPr/>
          <p:nvPr/>
        </p:nvSpPr>
        <p:spPr>
          <a:xfrm>
            <a:off x="3231086" y="342668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46"/>
          <p:cNvSpPr/>
          <p:nvPr/>
        </p:nvSpPr>
        <p:spPr>
          <a:xfrm rot="2714409">
            <a:off x="3606729" y="4053509"/>
            <a:ext cx="914612" cy="914559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id-ID"/>
          </a:p>
        </p:txBody>
      </p:sp>
      <p:sp>
        <p:nvSpPr>
          <p:cNvPr id="21" name="矩形 20"/>
          <p:cNvSpPr/>
          <p:nvPr/>
        </p:nvSpPr>
        <p:spPr>
          <a:xfrm>
            <a:off x="3867138" y="413277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68737" y="5586951"/>
            <a:ext cx="4666655" cy="287663"/>
          </a:xfrm>
          <a:prstGeom prst="rect">
            <a:avLst/>
          </a:prstGeom>
        </p:spPr>
        <p:txBody>
          <a:bodyPr vert="horz" lIns="91437" tIns="45718" rIns="91437" bIns="457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构建全方位全覆盖的学生发展支持体系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37"/>
          <p:cNvGrpSpPr/>
          <p:nvPr/>
        </p:nvGrpSpPr>
        <p:grpSpPr>
          <a:xfrm>
            <a:off x="2965887" y="4784420"/>
            <a:ext cx="914559" cy="914612"/>
            <a:chOff x="945000" y="2586624"/>
            <a:chExt cx="914559" cy="914612"/>
          </a:xfrm>
          <a:solidFill>
            <a:srgbClr val="B6B6B6"/>
          </a:solidFill>
        </p:grpSpPr>
        <p:sp>
          <p:nvSpPr>
            <p:cNvPr id="24" name="Teardrop 1"/>
            <p:cNvSpPr/>
            <p:nvPr/>
          </p:nvSpPr>
          <p:spPr>
            <a:xfrm rot="2714409">
              <a:off x="944974" y="2586650"/>
              <a:ext cx="914612" cy="914559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id-ID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67261" y="2701368"/>
              <a:ext cx="47000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华文中宋" panose="0201060004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5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38"/>
          <p:cNvGrpSpPr/>
          <p:nvPr/>
        </p:nvGrpSpPr>
        <p:grpSpPr>
          <a:xfrm>
            <a:off x="3612572" y="5538336"/>
            <a:ext cx="914559" cy="914612"/>
            <a:chOff x="1591685" y="3340540"/>
            <a:chExt cx="914559" cy="91461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7" name="Teardrop 46"/>
            <p:cNvSpPr/>
            <p:nvPr/>
          </p:nvSpPr>
          <p:spPr>
            <a:xfrm rot="2714409">
              <a:off x="1591659" y="3340566"/>
              <a:ext cx="914612" cy="914559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/>
              <a:endParaRPr lang="id-ID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52068" y="3419835"/>
              <a:ext cx="47000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华文中宋" panose="0201060004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6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1004613" y="1656799"/>
            <a:ext cx="821158" cy="35576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围绕明确主题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1826249" y="2377915"/>
            <a:ext cx="821158" cy="35576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汇集师生智慧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785075" y="4859167"/>
            <a:ext cx="5673380" cy="287663"/>
          </a:xfrm>
          <a:prstGeom prst="rect">
            <a:avLst/>
          </a:prstGeom>
        </p:spPr>
        <p:txBody>
          <a:bodyPr vert="horz" lIns="91437" tIns="45718" rIns="91437" bIns="457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推进全球胜任力发展与中外学生的融合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732894" y="1886715"/>
            <a:ext cx="5673380" cy="287663"/>
          </a:xfrm>
          <a:prstGeom prst="rect">
            <a:avLst/>
          </a:prstGeom>
        </p:spPr>
        <p:txBody>
          <a:bodyPr vert="horz" lIns="91437" tIns="45718" rIns="91437" bIns="457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明晰“三位一体”教育理念的内涵和实现途径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2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</a:t>
            </a:r>
            <a:r>
              <a:rPr kumimoji="1" lang="en-US" altLang="zh-CN" dirty="0"/>
              <a:t>25</a:t>
            </a:r>
            <a:r>
              <a:rPr kumimoji="1" lang="zh-CN" altLang="en-US" dirty="0"/>
              <a:t>次教育工作讨论会机制</a:t>
            </a:r>
          </a:p>
        </p:txBody>
      </p:sp>
      <p:grpSp>
        <p:nvGrpSpPr>
          <p:cNvPr id="3" name="组合 31"/>
          <p:cNvGrpSpPr/>
          <p:nvPr/>
        </p:nvGrpSpPr>
        <p:grpSpPr>
          <a:xfrm>
            <a:off x="1660514" y="1480305"/>
            <a:ext cx="8870970" cy="5051679"/>
            <a:chOff x="179512" y="1333056"/>
            <a:chExt cx="8870970" cy="5051679"/>
          </a:xfrm>
          <a:solidFill>
            <a:schemeClr val="tx1">
              <a:lumMod val="65000"/>
            </a:schemeClr>
          </a:solidFill>
        </p:grpSpPr>
        <p:sp>
          <p:nvSpPr>
            <p:cNvPr id="4" name="Rectangle 41"/>
            <p:cNvSpPr>
              <a:spLocks noChangeArrowheads="1"/>
            </p:cNvSpPr>
            <p:nvPr/>
          </p:nvSpPr>
          <p:spPr bwMode="auto">
            <a:xfrm>
              <a:off x="5714722" y="1785815"/>
              <a:ext cx="3264860" cy="10156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58" tIns="45729" rIns="91458" bIns="45729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宋体" panose="02010600030101010101" pitchFamily="2" charset="-122"/>
                </a:rPr>
                <a:t>按照学校的总体安排，针对本院系的实际情况，制订讨论会的具体方案</a:t>
              </a:r>
              <a:endParaRPr lang="en-US" altLang="zh-CN" sz="2000" b="1" dirty="0">
                <a:solidFill>
                  <a:schemeClr val="tx2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宋体" panose="02010600030101010101" pitchFamily="2" charset="-122"/>
              </a:endParaRPr>
            </a:p>
          </p:txBody>
        </p:sp>
        <p:cxnSp>
          <p:nvCxnSpPr>
            <p:cNvPr id="5" name="直接连接符 40"/>
            <p:cNvCxnSpPr/>
            <p:nvPr/>
          </p:nvCxnSpPr>
          <p:spPr>
            <a:xfrm flipH="1">
              <a:off x="4200736" y="1629145"/>
              <a:ext cx="12694" cy="4680175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22"/>
            <p:cNvSpPr/>
            <p:nvPr/>
          </p:nvSpPr>
          <p:spPr bwMode="auto">
            <a:xfrm>
              <a:off x="4198645" y="2648417"/>
              <a:ext cx="1387675" cy="2861597"/>
            </a:xfrm>
            <a:custGeom>
              <a:avLst/>
              <a:gdLst>
                <a:gd name="T0" fmla="*/ 0 w 347"/>
                <a:gd name="T1" fmla="*/ 0 h 693"/>
                <a:gd name="T2" fmla="*/ 0 w 347"/>
                <a:gd name="T3" fmla="*/ 122 h 693"/>
                <a:gd name="T4" fmla="*/ 225 w 347"/>
                <a:gd name="T5" fmla="*/ 347 h 693"/>
                <a:gd name="T6" fmla="*/ 0 w 347"/>
                <a:gd name="T7" fmla="*/ 572 h 693"/>
                <a:gd name="T8" fmla="*/ 0 w 347"/>
                <a:gd name="T9" fmla="*/ 693 h 693"/>
                <a:gd name="T10" fmla="*/ 347 w 347"/>
                <a:gd name="T11" fmla="*/ 347 h 693"/>
                <a:gd name="T12" fmla="*/ 0 w 347"/>
                <a:gd name="T13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693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25" y="122"/>
                    <a:pt x="225" y="222"/>
                    <a:pt x="225" y="347"/>
                  </a:cubicBezTo>
                  <a:cubicBezTo>
                    <a:pt x="225" y="471"/>
                    <a:pt x="125" y="572"/>
                    <a:pt x="0" y="572"/>
                  </a:cubicBezTo>
                  <a:cubicBezTo>
                    <a:pt x="0" y="693"/>
                    <a:pt x="0" y="693"/>
                    <a:pt x="0" y="693"/>
                  </a:cubicBezTo>
                  <a:cubicBezTo>
                    <a:pt x="192" y="693"/>
                    <a:pt x="347" y="538"/>
                    <a:pt x="347" y="347"/>
                  </a:cubicBezTo>
                  <a:cubicBezTo>
                    <a:pt x="347" y="155"/>
                    <a:pt x="192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Freeform 23"/>
            <p:cNvSpPr/>
            <p:nvPr/>
          </p:nvSpPr>
          <p:spPr bwMode="auto">
            <a:xfrm>
              <a:off x="2815150" y="2648417"/>
              <a:ext cx="1383495" cy="2861597"/>
            </a:xfrm>
            <a:custGeom>
              <a:avLst/>
              <a:gdLst>
                <a:gd name="T0" fmla="*/ 121 w 346"/>
                <a:gd name="T1" fmla="*/ 347 h 693"/>
                <a:gd name="T2" fmla="*/ 346 w 346"/>
                <a:gd name="T3" fmla="*/ 122 h 693"/>
                <a:gd name="T4" fmla="*/ 346 w 346"/>
                <a:gd name="T5" fmla="*/ 0 h 693"/>
                <a:gd name="T6" fmla="*/ 0 w 346"/>
                <a:gd name="T7" fmla="*/ 347 h 693"/>
                <a:gd name="T8" fmla="*/ 346 w 346"/>
                <a:gd name="T9" fmla="*/ 693 h 693"/>
                <a:gd name="T10" fmla="*/ 346 w 346"/>
                <a:gd name="T11" fmla="*/ 572 h 693"/>
                <a:gd name="T12" fmla="*/ 121 w 346"/>
                <a:gd name="T13" fmla="*/ 34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693">
                  <a:moveTo>
                    <a:pt x="121" y="347"/>
                  </a:moveTo>
                  <a:cubicBezTo>
                    <a:pt x="121" y="222"/>
                    <a:pt x="222" y="122"/>
                    <a:pt x="346" y="122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5" y="0"/>
                    <a:pt x="0" y="155"/>
                    <a:pt x="0" y="347"/>
                  </a:cubicBezTo>
                  <a:cubicBezTo>
                    <a:pt x="0" y="538"/>
                    <a:pt x="155" y="693"/>
                    <a:pt x="346" y="693"/>
                  </a:cubicBezTo>
                  <a:cubicBezTo>
                    <a:pt x="346" y="572"/>
                    <a:pt x="346" y="572"/>
                    <a:pt x="346" y="572"/>
                  </a:cubicBezTo>
                  <a:cubicBezTo>
                    <a:pt x="222" y="572"/>
                    <a:pt x="121" y="471"/>
                    <a:pt x="121" y="347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Freeform 24"/>
            <p:cNvSpPr/>
            <p:nvPr/>
          </p:nvSpPr>
          <p:spPr bwMode="auto">
            <a:xfrm>
              <a:off x="3300000" y="3152006"/>
              <a:ext cx="898645" cy="1858741"/>
            </a:xfrm>
            <a:custGeom>
              <a:avLst/>
              <a:gdLst>
                <a:gd name="T0" fmla="*/ 0 w 225"/>
                <a:gd name="T1" fmla="*/ 225 h 450"/>
                <a:gd name="T2" fmla="*/ 225 w 225"/>
                <a:gd name="T3" fmla="*/ 450 h 450"/>
                <a:gd name="T4" fmla="*/ 225 w 225"/>
                <a:gd name="T5" fmla="*/ 0 h 450"/>
                <a:gd name="T6" fmla="*/ 0 w 225"/>
                <a:gd name="T7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50">
                  <a:moveTo>
                    <a:pt x="0" y="225"/>
                  </a:moveTo>
                  <a:cubicBezTo>
                    <a:pt x="0" y="349"/>
                    <a:pt x="101" y="450"/>
                    <a:pt x="225" y="45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00"/>
                    <a:pt x="0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4198645" y="3152006"/>
              <a:ext cx="898645" cy="1858741"/>
            </a:xfrm>
            <a:custGeom>
              <a:avLst/>
              <a:gdLst>
                <a:gd name="T0" fmla="*/ 225 w 225"/>
                <a:gd name="T1" fmla="*/ 225 h 450"/>
                <a:gd name="T2" fmla="*/ 0 w 225"/>
                <a:gd name="T3" fmla="*/ 0 h 450"/>
                <a:gd name="T4" fmla="*/ 0 w 225"/>
                <a:gd name="T5" fmla="*/ 450 h 450"/>
                <a:gd name="T6" fmla="*/ 225 w 225"/>
                <a:gd name="T7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50">
                  <a:moveTo>
                    <a:pt x="225" y="225"/>
                  </a:moveTo>
                  <a:cubicBezTo>
                    <a:pt x="225" y="100"/>
                    <a:pt x="125" y="0"/>
                    <a:pt x="0" y="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125" y="450"/>
                    <a:pt x="225" y="349"/>
                    <a:pt x="225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Oval 26"/>
            <p:cNvSpPr>
              <a:spLocks noChangeArrowheads="1"/>
            </p:cNvSpPr>
            <p:nvPr/>
          </p:nvSpPr>
          <p:spPr bwMode="auto">
            <a:xfrm>
              <a:off x="3782760" y="3651273"/>
              <a:ext cx="831769" cy="858047"/>
            </a:xfrm>
            <a:prstGeom prst="ellipse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1947166" y="2506808"/>
              <a:ext cx="2196456" cy="501428"/>
            </a:xfrm>
            <a:custGeom>
              <a:avLst/>
              <a:gdLst>
                <a:gd name="T0" fmla="*/ 61 w 535"/>
                <a:gd name="T1" fmla="*/ 0 h 121"/>
                <a:gd name="T2" fmla="*/ 0 w 535"/>
                <a:gd name="T3" fmla="*/ 60 h 121"/>
                <a:gd name="T4" fmla="*/ 61 w 535"/>
                <a:gd name="T5" fmla="*/ 121 h 121"/>
                <a:gd name="T6" fmla="*/ 535 w 535"/>
                <a:gd name="T7" fmla="*/ 121 h 121"/>
                <a:gd name="T8" fmla="*/ 535 w 535"/>
                <a:gd name="T9" fmla="*/ 0 h 121"/>
                <a:gd name="T10" fmla="*/ 61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1"/>
                    <a:pt x="61" y="121"/>
                  </a:cubicBezTo>
                  <a:cubicBezTo>
                    <a:pt x="535" y="121"/>
                    <a:pt x="535" y="121"/>
                    <a:pt x="535" y="121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bg1"/>
              </a:solidFill>
            </a:ln>
            <a:extLst/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1947166" y="3008235"/>
              <a:ext cx="2196456" cy="499267"/>
            </a:xfrm>
            <a:custGeom>
              <a:avLst/>
              <a:gdLst>
                <a:gd name="T0" fmla="*/ 61 w 535"/>
                <a:gd name="T1" fmla="*/ 0 h 121"/>
                <a:gd name="T2" fmla="*/ 0 w 535"/>
                <a:gd name="T3" fmla="*/ 60 h 121"/>
                <a:gd name="T4" fmla="*/ 61 w 535"/>
                <a:gd name="T5" fmla="*/ 121 h 121"/>
                <a:gd name="T6" fmla="*/ 535 w 535"/>
                <a:gd name="T7" fmla="*/ 121 h 121"/>
                <a:gd name="T8" fmla="*/ 535 w 535"/>
                <a:gd name="T9" fmla="*/ 0 h 121"/>
                <a:gd name="T10" fmla="*/ 61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1"/>
                    <a:pt x="61" y="121"/>
                  </a:cubicBezTo>
                  <a:cubicBezTo>
                    <a:pt x="535" y="121"/>
                    <a:pt x="535" y="121"/>
                    <a:pt x="535" y="121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chemeClr val="bg1"/>
              </a:solidFill>
            </a:ln>
            <a:extLst/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Freeform 30"/>
            <p:cNvSpPr/>
            <p:nvPr/>
          </p:nvSpPr>
          <p:spPr bwMode="auto">
            <a:xfrm>
              <a:off x="4284330" y="4662715"/>
              <a:ext cx="2221534" cy="499267"/>
            </a:xfrm>
            <a:custGeom>
              <a:avLst/>
              <a:gdLst>
                <a:gd name="T0" fmla="*/ 475 w 535"/>
                <a:gd name="T1" fmla="*/ 0 h 121"/>
                <a:gd name="T2" fmla="*/ 0 w 535"/>
                <a:gd name="T3" fmla="*/ 0 h 121"/>
                <a:gd name="T4" fmla="*/ 0 w 535"/>
                <a:gd name="T5" fmla="*/ 121 h 121"/>
                <a:gd name="T6" fmla="*/ 475 w 535"/>
                <a:gd name="T7" fmla="*/ 121 h 121"/>
                <a:gd name="T8" fmla="*/ 535 w 535"/>
                <a:gd name="T9" fmla="*/ 60 h 121"/>
                <a:gd name="T10" fmla="*/ 475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4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508" y="121"/>
                    <a:pt x="535" y="93"/>
                    <a:pt x="535" y="60"/>
                  </a:cubicBezTo>
                  <a:cubicBezTo>
                    <a:pt x="535" y="27"/>
                    <a:pt x="508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/>
              </a:solidFill>
            </a:ln>
            <a:extLst/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Freeform 31"/>
            <p:cNvSpPr/>
            <p:nvPr/>
          </p:nvSpPr>
          <p:spPr bwMode="auto">
            <a:xfrm>
              <a:off x="4284330" y="5161981"/>
              <a:ext cx="2221534" cy="499267"/>
            </a:xfrm>
            <a:custGeom>
              <a:avLst/>
              <a:gdLst>
                <a:gd name="T0" fmla="*/ 475 w 535"/>
                <a:gd name="T1" fmla="*/ 0 h 121"/>
                <a:gd name="T2" fmla="*/ 0 w 535"/>
                <a:gd name="T3" fmla="*/ 0 h 121"/>
                <a:gd name="T4" fmla="*/ 0 w 535"/>
                <a:gd name="T5" fmla="*/ 121 h 121"/>
                <a:gd name="T6" fmla="*/ 475 w 535"/>
                <a:gd name="T7" fmla="*/ 121 h 121"/>
                <a:gd name="T8" fmla="*/ 535 w 535"/>
                <a:gd name="T9" fmla="*/ 60 h 121"/>
                <a:gd name="T10" fmla="*/ 475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4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508" y="121"/>
                    <a:pt x="535" y="93"/>
                    <a:pt x="535" y="60"/>
                  </a:cubicBezTo>
                  <a:cubicBezTo>
                    <a:pt x="535" y="27"/>
                    <a:pt x="508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/>
              </a:solidFill>
            </a:ln>
            <a:extLst/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eform 27"/>
            <p:cNvSpPr>
              <a:spLocks noEditPoints="1"/>
            </p:cNvSpPr>
            <p:nvPr/>
          </p:nvSpPr>
          <p:spPr bwMode="auto">
            <a:xfrm>
              <a:off x="3968759" y="3860921"/>
              <a:ext cx="420064" cy="434427"/>
            </a:xfrm>
            <a:custGeom>
              <a:avLst/>
              <a:gdLst>
                <a:gd name="T0" fmla="*/ 87 w 105"/>
                <a:gd name="T1" fmla="*/ 1 h 105"/>
                <a:gd name="T2" fmla="*/ 91 w 105"/>
                <a:gd name="T3" fmla="*/ 2 h 105"/>
                <a:gd name="T4" fmla="*/ 91 w 105"/>
                <a:gd name="T5" fmla="*/ 2 h 105"/>
                <a:gd name="T6" fmla="*/ 103 w 105"/>
                <a:gd name="T7" fmla="*/ 14 h 105"/>
                <a:gd name="T8" fmla="*/ 103 w 105"/>
                <a:gd name="T9" fmla="*/ 14 h 105"/>
                <a:gd name="T10" fmla="*/ 104 w 105"/>
                <a:gd name="T11" fmla="*/ 18 h 105"/>
                <a:gd name="T12" fmla="*/ 88 w 105"/>
                <a:gd name="T13" fmla="*/ 32 h 105"/>
                <a:gd name="T14" fmla="*/ 77 w 105"/>
                <a:gd name="T15" fmla="*/ 34 h 105"/>
                <a:gd name="T16" fmla="*/ 74 w 105"/>
                <a:gd name="T17" fmla="*/ 76 h 105"/>
                <a:gd name="T18" fmla="*/ 51 w 105"/>
                <a:gd name="T19" fmla="*/ 85 h 105"/>
                <a:gd name="T20" fmla="*/ 19 w 105"/>
                <a:gd name="T21" fmla="*/ 53 h 105"/>
                <a:gd name="T22" fmla="*/ 51 w 105"/>
                <a:gd name="T23" fmla="*/ 21 h 105"/>
                <a:gd name="T24" fmla="*/ 75 w 105"/>
                <a:gd name="T25" fmla="*/ 24 h 105"/>
                <a:gd name="T26" fmla="*/ 73 w 105"/>
                <a:gd name="T27" fmla="*/ 14 h 105"/>
                <a:gd name="T28" fmla="*/ 93 w 105"/>
                <a:gd name="T29" fmla="*/ 41 h 105"/>
                <a:gd name="T30" fmla="*/ 101 w 105"/>
                <a:gd name="T31" fmla="*/ 38 h 105"/>
                <a:gd name="T32" fmla="*/ 103 w 105"/>
                <a:gd name="T33" fmla="*/ 53 h 105"/>
                <a:gd name="T34" fmla="*/ 51 w 105"/>
                <a:gd name="T35" fmla="*/ 105 h 105"/>
                <a:gd name="T36" fmla="*/ 0 w 105"/>
                <a:gd name="T37" fmla="*/ 53 h 105"/>
                <a:gd name="T38" fmla="*/ 51 w 105"/>
                <a:gd name="T39" fmla="*/ 2 h 105"/>
                <a:gd name="T40" fmla="*/ 66 w 105"/>
                <a:gd name="T41" fmla="*/ 4 h 105"/>
                <a:gd name="T42" fmla="*/ 64 w 105"/>
                <a:gd name="T43" fmla="*/ 12 h 105"/>
                <a:gd name="T44" fmla="*/ 51 w 105"/>
                <a:gd name="T45" fmla="*/ 10 h 105"/>
                <a:gd name="T46" fmla="*/ 8 w 105"/>
                <a:gd name="T47" fmla="*/ 53 h 105"/>
                <a:gd name="T48" fmla="*/ 51 w 105"/>
                <a:gd name="T49" fmla="*/ 97 h 105"/>
                <a:gd name="T50" fmla="*/ 95 w 105"/>
                <a:gd name="T51" fmla="*/ 53 h 105"/>
                <a:gd name="T52" fmla="*/ 93 w 105"/>
                <a:gd name="T53" fmla="*/ 41 h 105"/>
                <a:gd name="T54" fmla="*/ 51 w 105"/>
                <a:gd name="T55" fmla="*/ 39 h 105"/>
                <a:gd name="T56" fmla="*/ 67 w 105"/>
                <a:gd name="T57" fmla="*/ 32 h 105"/>
                <a:gd name="T58" fmla="*/ 32 w 105"/>
                <a:gd name="T59" fmla="*/ 34 h 105"/>
                <a:gd name="T60" fmla="*/ 32 w 105"/>
                <a:gd name="T61" fmla="*/ 34 h 105"/>
                <a:gd name="T62" fmla="*/ 32 w 105"/>
                <a:gd name="T63" fmla="*/ 73 h 105"/>
                <a:gd name="T64" fmla="*/ 71 w 105"/>
                <a:gd name="T65" fmla="*/ 73 h 105"/>
                <a:gd name="T66" fmla="*/ 79 w 105"/>
                <a:gd name="T67" fmla="*/ 53 h 105"/>
                <a:gd name="T68" fmla="*/ 64 w 105"/>
                <a:gd name="T69" fmla="*/ 46 h 105"/>
                <a:gd name="T70" fmla="*/ 62 w 105"/>
                <a:gd name="T71" fmla="*/ 64 h 105"/>
                <a:gd name="T72" fmla="*/ 51 w 105"/>
                <a:gd name="T73" fmla="*/ 68 h 105"/>
                <a:gd name="T74" fmla="*/ 37 w 105"/>
                <a:gd name="T75" fmla="*/ 53 h 105"/>
                <a:gd name="T76" fmla="*/ 41 w 105"/>
                <a:gd name="T77" fmla="*/ 43 h 105"/>
                <a:gd name="T78" fmla="*/ 55 w 105"/>
                <a:gd name="T79" fmla="*/ 44 h 105"/>
                <a:gd name="T80" fmla="*/ 51 w 105"/>
                <a:gd name="T81" fmla="*/ 44 h 105"/>
                <a:gd name="T82" fmla="*/ 42 w 105"/>
                <a:gd name="T83" fmla="*/ 53 h 105"/>
                <a:gd name="T84" fmla="*/ 51 w 105"/>
                <a:gd name="T85" fmla="*/ 63 h 105"/>
                <a:gd name="T86" fmla="*/ 58 w 105"/>
                <a:gd name="T87" fmla="*/ 60 h 105"/>
                <a:gd name="T88" fmla="*/ 61 w 105"/>
                <a:gd name="T89" fmla="*/ 50 h 105"/>
                <a:gd name="T90" fmla="*/ 49 w 105"/>
                <a:gd name="T91" fmla="*/ 56 h 105"/>
                <a:gd name="T92" fmla="*/ 55 w 105"/>
                <a:gd name="T93" fmla="*/ 44 h 105"/>
                <a:gd name="T94" fmla="*/ 87 w 105"/>
                <a:gd name="T95" fmla="*/ 7 h 105"/>
                <a:gd name="T96" fmla="*/ 79 w 105"/>
                <a:gd name="T97" fmla="*/ 22 h 105"/>
                <a:gd name="T98" fmla="*/ 87 w 105"/>
                <a:gd name="T99" fmla="*/ 7 h 105"/>
                <a:gd name="T100" fmla="*/ 92 w 105"/>
                <a:gd name="T101" fmla="*/ 16 h 105"/>
                <a:gd name="T102" fmla="*/ 88 w 105"/>
                <a:gd name="T103" fmla="*/ 27 h 105"/>
                <a:gd name="T104" fmla="*/ 92 w 105"/>
                <a:gd name="T105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5">
                  <a:moveTo>
                    <a:pt x="73" y="14"/>
                  </a:moveTo>
                  <a:cubicBezTo>
                    <a:pt x="87" y="1"/>
                    <a:pt x="87" y="1"/>
                    <a:pt x="87" y="1"/>
                  </a:cubicBezTo>
                  <a:cubicBezTo>
                    <a:pt x="88" y="0"/>
                    <a:pt x="89" y="0"/>
                    <a:pt x="90" y="1"/>
                  </a:cubicBezTo>
                  <a:cubicBezTo>
                    <a:pt x="91" y="1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4" y="14"/>
                    <a:pt x="104" y="14"/>
                  </a:cubicBezTo>
                  <a:cubicBezTo>
                    <a:pt x="105" y="15"/>
                    <a:pt x="105" y="17"/>
                    <a:pt x="104" y="1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0" y="32"/>
                    <a:pt x="89" y="32"/>
                    <a:pt x="88" y="32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81" y="39"/>
                    <a:pt x="83" y="46"/>
                    <a:pt x="83" y="53"/>
                  </a:cubicBezTo>
                  <a:cubicBezTo>
                    <a:pt x="83" y="62"/>
                    <a:pt x="80" y="70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82"/>
                    <a:pt x="60" y="85"/>
                    <a:pt x="51" y="85"/>
                  </a:cubicBezTo>
                  <a:cubicBezTo>
                    <a:pt x="43" y="85"/>
                    <a:pt x="35" y="82"/>
                    <a:pt x="29" y="76"/>
                  </a:cubicBezTo>
                  <a:cubicBezTo>
                    <a:pt x="23" y="70"/>
                    <a:pt x="19" y="62"/>
                    <a:pt x="19" y="53"/>
                  </a:cubicBezTo>
                  <a:cubicBezTo>
                    <a:pt x="19" y="45"/>
                    <a:pt x="23" y="37"/>
                    <a:pt x="29" y="31"/>
                  </a:cubicBezTo>
                  <a:cubicBezTo>
                    <a:pt x="35" y="25"/>
                    <a:pt x="43" y="21"/>
                    <a:pt x="51" y="21"/>
                  </a:cubicBezTo>
                  <a:cubicBezTo>
                    <a:pt x="59" y="21"/>
                    <a:pt x="66" y="24"/>
                    <a:pt x="71" y="28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6"/>
                    <a:pt x="73" y="15"/>
                    <a:pt x="73" y="1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2" y="39"/>
                    <a:pt x="94" y="36"/>
                    <a:pt x="96" y="36"/>
                  </a:cubicBezTo>
                  <a:cubicBezTo>
                    <a:pt x="98" y="35"/>
                    <a:pt x="100" y="36"/>
                    <a:pt x="101" y="38"/>
                  </a:cubicBezTo>
                  <a:cubicBezTo>
                    <a:pt x="102" y="41"/>
                    <a:pt x="102" y="43"/>
                    <a:pt x="102" y="46"/>
                  </a:cubicBezTo>
                  <a:cubicBezTo>
                    <a:pt x="103" y="48"/>
                    <a:pt x="103" y="51"/>
                    <a:pt x="103" y="53"/>
                  </a:cubicBezTo>
                  <a:cubicBezTo>
                    <a:pt x="103" y="68"/>
                    <a:pt x="97" y="81"/>
                    <a:pt x="88" y="90"/>
                  </a:cubicBezTo>
                  <a:cubicBezTo>
                    <a:pt x="79" y="99"/>
                    <a:pt x="66" y="105"/>
                    <a:pt x="51" y="105"/>
                  </a:cubicBezTo>
                  <a:cubicBezTo>
                    <a:pt x="37" y="105"/>
                    <a:pt x="24" y="99"/>
                    <a:pt x="15" y="90"/>
                  </a:cubicBezTo>
                  <a:cubicBezTo>
                    <a:pt x="6" y="81"/>
                    <a:pt x="0" y="68"/>
                    <a:pt x="0" y="53"/>
                  </a:cubicBezTo>
                  <a:cubicBezTo>
                    <a:pt x="0" y="39"/>
                    <a:pt x="6" y="26"/>
                    <a:pt x="15" y="17"/>
                  </a:cubicBezTo>
                  <a:cubicBezTo>
                    <a:pt x="24" y="8"/>
                    <a:pt x="37" y="2"/>
                    <a:pt x="51" y="2"/>
                  </a:cubicBezTo>
                  <a:cubicBezTo>
                    <a:pt x="54" y="2"/>
                    <a:pt x="57" y="2"/>
                    <a:pt x="59" y="2"/>
                  </a:cubicBezTo>
                  <a:cubicBezTo>
                    <a:pt x="62" y="3"/>
                    <a:pt x="64" y="3"/>
                    <a:pt x="66" y="4"/>
                  </a:cubicBezTo>
                  <a:cubicBezTo>
                    <a:pt x="69" y="5"/>
                    <a:pt x="70" y="7"/>
                    <a:pt x="69" y="9"/>
                  </a:cubicBezTo>
                  <a:cubicBezTo>
                    <a:pt x="69" y="11"/>
                    <a:pt x="66" y="13"/>
                    <a:pt x="64" y="12"/>
                  </a:cubicBezTo>
                  <a:cubicBezTo>
                    <a:pt x="62" y="11"/>
                    <a:pt x="60" y="11"/>
                    <a:pt x="58" y="11"/>
                  </a:cubicBezTo>
                  <a:cubicBezTo>
                    <a:pt x="56" y="10"/>
                    <a:pt x="54" y="10"/>
                    <a:pt x="51" y="10"/>
                  </a:cubicBezTo>
                  <a:cubicBezTo>
                    <a:pt x="39" y="10"/>
                    <a:pt x="29" y="15"/>
                    <a:pt x="21" y="23"/>
                  </a:cubicBezTo>
                  <a:cubicBezTo>
                    <a:pt x="13" y="31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2"/>
                    <a:pt x="39" y="97"/>
                    <a:pt x="51" y="97"/>
                  </a:cubicBezTo>
                  <a:cubicBezTo>
                    <a:pt x="63" y="97"/>
                    <a:pt x="74" y="92"/>
                    <a:pt x="82" y="84"/>
                  </a:cubicBezTo>
                  <a:cubicBezTo>
                    <a:pt x="90" y="76"/>
                    <a:pt x="95" y="65"/>
                    <a:pt x="95" y="53"/>
                  </a:cubicBezTo>
                  <a:cubicBezTo>
                    <a:pt x="95" y="51"/>
                    <a:pt x="95" y="49"/>
                    <a:pt x="94" y="47"/>
                  </a:cubicBezTo>
                  <a:cubicBezTo>
                    <a:pt x="94" y="45"/>
                    <a:pt x="94" y="43"/>
                    <a:pt x="93" y="41"/>
                  </a:cubicBezTo>
                  <a:close/>
                  <a:moveTo>
                    <a:pt x="51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6" y="39"/>
                    <a:pt x="59" y="4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3" y="28"/>
                    <a:pt x="57" y="26"/>
                    <a:pt x="51" y="26"/>
                  </a:cubicBezTo>
                  <a:cubicBezTo>
                    <a:pt x="44" y="26"/>
                    <a:pt x="37" y="29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9"/>
                    <a:pt x="24" y="46"/>
                    <a:pt x="24" y="53"/>
                  </a:cubicBezTo>
                  <a:cubicBezTo>
                    <a:pt x="24" y="61"/>
                    <a:pt x="27" y="68"/>
                    <a:pt x="32" y="73"/>
                  </a:cubicBezTo>
                  <a:cubicBezTo>
                    <a:pt x="37" y="78"/>
                    <a:pt x="44" y="81"/>
                    <a:pt x="51" y="81"/>
                  </a:cubicBezTo>
                  <a:cubicBezTo>
                    <a:pt x="59" y="81"/>
                    <a:pt x="66" y="78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6" y="68"/>
                    <a:pt x="79" y="61"/>
                    <a:pt x="79" y="53"/>
                  </a:cubicBezTo>
                  <a:cubicBezTo>
                    <a:pt x="79" y="47"/>
                    <a:pt x="77" y="42"/>
                    <a:pt x="73" y="3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5" y="48"/>
                    <a:pt x="66" y="51"/>
                    <a:pt x="66" y="53"/>
                  </a:cubicBezTo>
                  <a:cubicBezTo>
                    <a:pt x="66" y="57"/>
                    <a:pt x="64" y="61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9" y="66"/>
                    <a:pt x="55" y="68"/>
                    <a:pt x="51" y="68"/>
                  </a:cubicBezTo>
                  <a:cubicBezTo>
                    <a:pt x="47" y="68"/>
                    <a:pt x="44" y="66"/>
                    <a:pt x="41" y="64"/>
                  </a:cubicBezTo>
                  <a:cubicBezTo>
                    <a:pt x="38" y="61"/>
                    <a:pt x="37" y="57"/>
                    <a:pt x="37" y="53"/>
                  </a:cubicBezTo>
                  <a:cubicBezTo>
                    <a:pt x="37" y="49"/>
                    <a:pt x="38" y="46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0"/>
                    <a:pt x="47" y="39"/>
                    <a:pt x="51" y="39"/>
                  </a:cubicBezTo>
                  <a:close/>
                  <a:moveTo>
                    <a:pt x="55" y="4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4"/>
                    <a:pt x="53" y="44"/>
                    <a:pt x="51" y="44"/>
                  </a:cubicBezTo>
                  <a:cubicBezTo>
                    <a:pt x="49" y="44"/>
                    <a:pt x="46" y="45"/>
                    <a:pt x="45" y="46"/>
                  </a:cubicBezTo>
                  <a:cubicBezTo>
                    <a:pt x="43" y="48"/>
                    <a:pt x="42" y="51"/>
                    <a:pt x="42" y="53"/>
                  </a:cubicBezTo>
                  <a:cubicBezTo>
                    <a:pt x="42" y="56"/>
                    <a:pt x="43" y="59"/>
                    <a:pt x="45" y="60"/>
                  </a:cubicBezTo>
                  <a:cubicBezTo>
                    <a:pt x="46" y="62"/>
                    <a:pt x="49" y="63"/>
                    <a:pt x="51" y="63"/>
                  </a:cubicBezTo>
                  <a:cubicBezTo>
                    <a:pt x="54" y="63"/>
                    <a:pt x="57" y="62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0" y="59"/>
                    <a:pt x="61" y="56"/>
                    <a:pt x="61" y="53"/>
                  </a:cubicBezTo>
                  <a:cubicBezTo>
                    <a:pt x="61" y="52"/>
                    <a:pt x="61" y="51"/>
                    <a:pt x="61" y="50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3" y="58"/>
                    <a:pt x="50" y="58"/>
                    <a:pt x="49" y="56"/>
                  </a:cubicBezTo>
                  <a:cubicBezTo>
                    <a:pt x="47" y="55"/>
                    <a:pt x="47" y="52"/>
                    <a:pt x="49" y="51"/>
                  </a:cubicBezTo>
                  <a:cubicBezTo>
                    <a:pt x="55" y="44"/>
                    <a:pt x="55" y="44"/>
                    <a:pt x="55" y="44"/>
                  </a:cubicBezTo>
                  <a:close/>
                  <a:moveTo>
                    <a:pt x="87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7" y="7"/>
                    <a:pt x="87" y="7"/>
                    <a:pt x="87" y="7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2" y="16"/>
                    <a:pt x="92" y="16"/>
                    <a:pt x="9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2071670" y="1737858"/>
              <a:ext cx="2031362" cy="646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58" tIns="45729" rIns="91458" bIns="45729">
              <a:spAutoFit/>
            </a:bodyPr>
            <a:lstStyle/>
            <a:p>
              <a:r>
                <a:rPr lang="zh-CN" altLang="en-US" sz="3600" dirty="0">
                  <a:solidFill>
                    <a:srgbClr val="5D2884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学校层面</a:t>
              </a:r>
              <a:endParaRPr lang="zh-CN" altLang="zh-CN" sz="3600" dirty="0">
                <a:solidFill>
                  <a:srgbClr val="5D2884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179512" y="2546551"/>
              <a:ext cx="1723585" cy="461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58" tIns="45729" rIns="91458" bIns="45729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Impact" pitchFamily="34" charset="0"/>
                </a:rPr>
                <a:t>组长：邱勇</a:t>
              </a:r>
              <a:endParaRPr lang="zh-CN" altLang="zh-CN" sz="2400" b="1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8" name="Rectangle 54"/>
            <p:cNvSpPr>
              <a:spLocks noChangeArrowheads="1"/>
            </p:cNvSpPr>
            <p:nvPr/>
          </p:nvSpPr>
          <p:spPr bwMode="auto">
            <a:xfrm>
              <a:off x="4508506" y="4698136"/>
              <a:ext cx="1415809" cy="4616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58" tIns="45729" rIns="91458" bIns="45729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领导小组</a:t>
              </a:r>
              <a:endParaRPr lang="zh-CN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Rectangle 54"/>
            <p:cNvSpPr>
              <a:spLocks noChangeArrowheads="1"/>
            </p:cNvSpPr>
            <p:nvPr/>
          </p:nvSpPr>
          <p:spPr bwMode="auto">
            <a:xfrm>
              <a:off x="4517912" y="5197022"/>
              <a:ext cx="1415809" cy="4616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58" tIns="45729" rIns="91458" bIns="45729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工作小组</a:t>
              </a:r>
              <a:endParaRPr lang="zh-CN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4357686" y="5738386"/>
              <a:ext cx="2031362" cy="646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58" tIns="45729" rIns="91458" bIns="45729">
              <a:spAutoFit/>
            </a:bodyPr>
            <a:lstStyle/>
            <a:p>
              <a:r>
                <a:rPr lang="zh-CN" altLang="en-US" sz="3600" dirty="0">
                  <a:solidFill>
                    <a:srgbClr val="5D2884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院系层面</a:t>
              </a:r>
              <a:endParaRPr lang="zh-CN" altLang="zh-CN" sz="3600" dirty="0">
                <a:solidFill>
                  <a:srgbClr val="5D2884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>
              <a:off x="2316447" y="2546551"/>
              <a:ext cx="1415809" cy="4616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58" tIns="45729" rIns="91458" bIns="45729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领导小组</a:t>
              </a:r>
              <a:endParaRPr lang="zh-CN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Rectangle 54"/>
            <p:cNvSpPr>
              <a:spLocks noChangeArrowheads="1"/>
            </p:cNvSpPr>
            <p:nvPr/>
          </p:nvSpPr>
          <p:spPr bwMode="auto">
            <a:xfrm>
              <a:off x="2290467" y="3045819"/>
              <a:ext cx="1415809" cy="4616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58" tIns="45729" rIns="91458" bIns="45729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工作小组</a:t>
              </a:r>
              <a:endParaRPr lang="zh-CN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180902" y="3003951"/>
              <a:ext cx="1731601" cy="461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58" tIns="45729" rIns="91458" bIns="45729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Impact" pitchFamily="34" charset="0"/>
                </a:rPr>
                <a:t>组长：杨斌</a:t>
              </a:r>
              <a:endParaRPr lang="zh-CN" altLang="zh-CN" sz="2400" b="1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67543" y="4338417"/>
              <a:ext cx="2232249" cy="10156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58" tIns="45729" rIns="91458" bIns="45729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华文仿宋" panose="02010600040101010101" pitchFamily="2" charset="-122"/>
                  <a:ea typeface="华文仿宋" panose="02010600040101010101" pitchFamily="2" charset="-122"/>
                  <a:sym typeface="宋体" panose="02010600030101010101" pitchFamily="2" charset="-122"/>
                </a:rPr>
                <a:t>统一安排、组织、协调、落实讨论会的各项活动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5" name="圆角矩形 13">
              <a:extLst>
                <a:ext uri="{FF2B5EF4-FFF2-40B4-BE49-F238E27FC236}">
                  <a16:creationId xmlns:a16="http://schemas.microsoft.com/office/drawing/2014/main" xmlns="" id="{8EC8D582-B475-4667-93CE-2BA10F8CD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120" y="1516993"/>
              <a:ext cx="3327462" cy="3296956"/>
            </a:xfrm>
            <a:prstGeom prst="roundRect">
              <a:avLst>
                <a:gd name="adj" fmla="val 9083"/>
              </a:avLst>
            </a:prstGeom>
            <a:solidFill>
              <a:srgbClr val="FFFFFF"/>
            </a:solidFill>
            <a:ln w="2857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26" name="圆角矩形 17">
              <a:extLst>
                <a:ext uri="{FF2B5EF4-FFF2-40B4-BE49-F238E27FC236}">
                  <a16:creationId xmlns:a16="http://schemas.microsoft.com/office/drawing/2014/main" xmlns="" id="{33EA365C-9309-4DE6-9845-9F21C291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714" y="1340768"/>
              <a:ext cx="1512169" cy="36787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0B6F6281-1457-4FCE-AE04-F9CFCB16D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8018" y="1333056"/>
              <a:ext cx="1656185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职责</a:t>
              </a:r>
            </a:p>
          </p:txBody>
        </p:sp>
        <p:grpSp>
          <p:nvGrpSpPr>
            <p:cNvPr id="28" name="组合 60"/>
            <p:cNvGrpSpPr/>
            <p:nvPr/>
          </p:nvGrpSpPr>
          <p:grpSpPr>
            <a:xfrm>
              <a:off x="364103" y="3967773"/>
              <a:ext cx="2358048" cy="1518421"/>
              <a:chOff x="7541309" y="5136396"/>
              <a:chExt cx="2358048" cy="1518421"/>
            </a:xfrm>
            <a:grpFill/>
          </p:grpSpPr>
          <p:sp>
            <p:nvSpPr>
              <p:cNvPr id="30" name="圆角矩形 15">
                <a:extLst>
                  <a:ext uri="{FF2B5EF4-FFF2-40B4-BE49-F238E27FC236}">
                    <a16:creationId xmlns:a16="http://schemas.microsoft.com/office/drawing/2014/main" xmlns="" id="{C22178CB-3FD1-4135-9A47-DA5A04AF7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1309" y="5360916"/>
                <a:ext cx="2358048" cy="1293901"/>
              </a:xfrm>
              <a:prstGeom prst="roundRect">
                <a:avLst>
                  <a:gd name="adj" fmla="val 9083"/>
                </a:avLst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  <a:ex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圆角矩形 19">
                <a:extLst>
                  <a:ext uri="{FF2B5EF4-FFF2-40B4-BE49-F238E27FC236}">
                    <a16:creationId xmlns:a16="http://schemas.microsoft.com/office/drawing/2014/main" xmlns="" id="{A9A4688F-B92F-440A-B790-880261EB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1648" y="5147850"/>
                <a:ext cx="1362225" cy="346499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文本框 12">
                <a:extLst>
                  <a:ext uri="{FF2B5EF4-FFF2-40B4-BE49-F238E27FC236}">
                    <a16:creationId xmlns:a16="http://schemas.microsoft.com/office/drawing/2014/main" xmlns="" id="{094D443B-6F1F-4FFE-BE53-06A50E46E8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0064" y="5136396"/>
                <a:ext cx="2098043" cy="3693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职责</a:t>
                </a: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5713372" y="2811232"/>
              <a:ext cx="333711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各院系要针对研讨会主题，认真分析在课程建设、学生能力培养等方面的欠缺，分析提出改进的途径和方法，确保成效。</a:t>
              </a:r>
            </a:p>
          </p:txBody>
        </p:sp>
      </p:grp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5268660" y="3796497"/>
            <a:ext cx="831769" cy="858047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Freeform 27"/>
          <p:cNvSpPr>
            <a:spLocks noEditPoints="1"/>
          </p:cNvSpPr>
          <p:nvPr/>
        </p:nvSpPr>
        <p:spPr bwMode="auto">
          <a:xfrm>
            <a:off x="5500379" y="4006145"/>
            <a:ext cx="420064" cy="434427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8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1 w 105"/>
              <a:gd name="T19" fmla="*/ 85 h 105"/>
              <a:gd name="T20" fmla="*/ 19 w 105"/>
              <a:gd name="T21" fmla="*/ 53 h 105"/>
              <a:gd name="T22" fmla="*/ 51 w 105"/>
              <a:gd name="T23" fmla="*/ 21 h 105"/>
              <a:gd name="T24" fmla="*/ 75 w 105"/>
              <a:gd name="T25" fmla="*/ 24 h 105"/>
              <a:gd name="T26" fmla="*/ 73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1 w 105"/>
              <a:gd name="T35" fmla="*/ 105 h 105"/>
              <a:gd name="T36" fmla="*/ 0 w 105"/>
              <a:gd name="T37" fmla="*/ 53 h 105"/>
              <a:gd name="T38" fmla="*/ 51 w 105"/>
              <a:gd name="T39" fmla="*/ 2 h 105"/>
              <a:gd name="T40" fmla="*/ 66 w 105"/>
              <a:gd name="T41" fmla="*/ 4 h 105"/>
              <a:gd name="T42" fmla="*/ 64 w 105"/>
              <a:gd name="T43" fmla="*/ 12 h 105"/>
              <a:gd name="T44" fmla="*/ 51 w 105"/>
              <a:gd name="T45" fmla="*/ 10 h 105"/>
              <a:gd name="T46" fmla="*/ 8 w 105"/>
              <a:gd name="T47" fmla="*/ 53 h 105"/>
              <a:gd name="T48" fmla="*/ 51 w 105"/>
              <a:gd name="T49" fmla="*/ 97 h 105"/>
              <a:gd name="T50" fmla="*/ 95 w 105"/>
              <a:gd name="T51" fmla="*/ 53 h 105"/>
              <a:gd name="T52" fmla="*/ 93 w 105"/>
              <a:gd name="T53" fmla="*/ 41 h 105"/>
              <a:gd name="T54" fmla="*/ 51 w 105"/>
              <a:gd name="T55" fmla="*/ 39 h 105"/>
              <a:gd name="T56" fmla="*/ 67 w 105"/>
              <a:gd name="T57" fmla="*/ 32 h 105"/>
              <a:gd name="T58" fmla="*/ 32 w 105"/>
              <a:gd name="T59" fmla="*/ 34 h 105"/>
              <a:gd name="T60" fmla="*/ 32 w 105"/>
              <a:gd name="T61" fmla="*/ 34 h 105"/>
              <a:gd name="T62" fmla="*/ 32 w 105"/>
              <a:gd name="T63" fmla="*/ 73 h 105"/>
              <a:gd name="T64" fmla="*/ 71 w 105"/>
              <a:gd name="T65" fmla="*/ 73 h 105"/>
              <a:gd name="T66" fmla="*/ 79 w 105"/>
              <a:gd name="T67" fmla="*/ 53 h 105"/>
              <a:gd name="T68" fmla="*/ 64 w 105"/>
              <a:gd name="T69" fmla="*/ 46 h 105"/>
              <a:gd name="T70" fmla="*/ 62 w 105"/>
              <a:gd name="T71" fmla="*/ 64 h 105"/>
              <a:gd name="T72" fmla="*/ 51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1 w 105"/>
              <a:gd name="T81" fmla="*/ 44 h 105"/>
              <a:gd name="T82" fmla="*/ 42 w 105"/>
              <a:gd name="T83" fmla="*/ 53 h 105"/>
              <a:gd name="T84" fmla="*/ 51 w 105"/>
              <a:gd name="T85" fmla="*/ 63 h 105"/>
              <a:gd name="T86" fmla="*/ 58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7 w 105"/>
              <a:gd name="T95" fmla="*/ 7 h 105"/>
              <a:gd name="T96" fmla="*/ 79 w 105"/>
              <a:gd name="T97" fmla="*/ 22 h 105"/>
              <a:gd name="T98" fmla="*/ 87 w 105"/>
              <a:gd name="T99" fmla="*/ 7 h 105"/>
              <a:gd name="T100" fmla="*/ 92 w 105"/>
              <a:gd name="T101" fmla="*/ 16 h 105"/>
              <a:gd name="T102" fmla="*/ 88 w 105"/>
              <a:gd name="T103" fmla="*/ 27 h 105"/>
              <a:gd name="T104" fmla="*/ 92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3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89" y="0"/>
                  <a:pt x="90" y="1"/>
                </a:cubicBezTo>
                <a:cubicBezTo>
                  <a:pt x="91" y="1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8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3" y="46"/>
                  <a:pt x="83" y="53"/>
                </a:cubicBezTo>
                <a:cubicBezTo>
                  <a:pt x="83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82"/>
                  <a:pt x="60" y="85"/>
                  <a:pt x="51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19" y="62"/>
                  <a:pt x="19" y="53"/>
                </a:cubicBezTo>
                <a:cubicBezTo>
                  <a:pt x="19" y="45"/>
                  <a:pt x="23" y="37"/>
                  <a:pt x="29" y="31"/>
                </a:cubicBezTo>
                <a:cubicBezTo>
                  <a:pt x="35" y="25"/>
                  <a:pt x="43" y="21"/>
                  <a:pt x="51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5"/>
                  <a:pt x="73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39"/>
                  <a:pt x="94" y="36"/>
                  <a:pt x="96" y="36"/>
                </a:cubicBezTo>
                <a:cubicBezTo>
                  <a:pt x="98" y="35"/>
                  <a:pt x="100" y="36"/>
                  <a:pt x="101" y="38"/>
                </a:cubicBezTo>
                <a:cubicBezTo>
                  <a:pt x="102" y="41"/>
                  <a:pt x="102" y="43"/>
                  <a:pt x="102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8"/>
                  <a:pt x="97" y="81"/>
                  <a:pt x="88" y="90"/>
                </a:cubicBezTo>
                <a:cubicBezTo>
                  <a:pt x="79" y="99"/>
                  <a:pt x="66" y="105"/>
                  <a:pt x="51" y="105"/>
                </a:cubicBezTo>
                <a:cubicBezTo>
                  <a:pt x="37" y="105"/>
                  <a:pt x="24" y="99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6" y="4"/>
                </a:cubicBezTo>
                <a:cubicBezTo>
                  <a:pt x="69" y="5"/>
                  <a:pt x="70" y="7"/>
                  <a:pt x="69" y="9"/>
                </a:cubicBezTo>
                <a:cubicBezTo>
                  <a:pt x="69" y="11"/>
                  <a:pt x="66" y="13"/>
                  <a:pt x="64" y="12"/>
                </a:cubicBezTo>
                <a:cubicBezTo>
                  <a:pt x="62" y="11"/>
                  <a:pt x="60" y="11"/>
                  <a:pt x="58" y="11"/>
                </a:cubicBezTo>
                <a:cubicBezTo>
                  <a:pt x="56" y="10"/>
                  <a:pt x="54" y="10"/>
                  <a:pt x="51" y="10"/>
                </a:cubicBezTo>
                <a:cubicBezTo>
                  <a:pt x="39" y="10"/>
                  <a:pt x="29" y="15"/>
                  <a:pt x="21" y="23"/>
                </a:cubicBezTo>
                <a:cubicBezTo>
                  <a:pt x="13" y="31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2"/>
                  <a:pt x="39" y="97"/>
                  <a:pt x="51" y="97"/>
                </a:cubicBezTo>
                <a:cubicBezTo>
                  <a:pt x="63" y="97"/>
                  <a:pt x="74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4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1" y="39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6" y="39"/>
                  <a:pt x="59" y="41"/>
                </a:cubicBezTo>
                <a:cubicBezTo>
                  <a:pt x="67" y="32"/>
                  <a:pt x="67" y="32"/>
                  <a:pt x="67" y="32"/>
                </a:cubicBezTo>
                <a:cubicBezTo>
                  <a:pt x="63" y="28"/>
                  <a:pt x="57" y="26"/>
                  <a:pt x="51" y="26"/>
                </a:cubicBezTo>
                <a:cubicBezTo>
                  <a:pt x="44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6"/>
                  <a:pt x="24" y="53"/>
                </a:cubicBezTo>
                <a:cubicBezTo>
                  <a:pt x="24" y="61"/>
                  <a:pt x="27" y="68"/>
                  <a:pt x="32" y="73"/>
                </a:cubicBezTo>
                <a:cubicBezTo>
                  <a:pt x="37" y="78"/>
                  <a:pt x="44" y="81"/>
                  <a:pt x="51" y="81"/>
                </a:cubicBezTo>
                <a:cubicBezTo>
                  <a:pt x="59" y="81"/>
                  <a:pt x="66" y="78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6" y="68"/>
                  <a:pt x="79" y="61"/>
                  <a:pt x="79" y="53"/>
                </a:cubicBezTo>
                <a:cubicBezTo>
                  <a:pt x="79" y="47"/>
                  <a:pt x="77" y="42"/>
                  <a:pt x="73" y="37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6" y="51"/>
                  <a:pt x="66" y="53"/>
                </a:cubicBezTo>
                <a:cubicBezTo>
                  <a:pt x="66" y="57"/>
                  <a:pt x="64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59" y="66"/>
                  <a:pt x="55" y="68"/>
                  <a:pt x="51" y="68"/>
                </a:cubicBezTo>
                <a:cubicBezTo>
                  <a:pt x="47" y="68"/>
                  <a:pt x="44" y="66"/>
                  <a:pt x="41" y="64"/>
                </a:cubicBezTo>
                <a:cubicBezTo>
                  <a:pt x="38" y="61"/>
                  <a:pt x="37" y="57"/>
                  <a:pt x="37" y="53"/>
                </a:cubicBezTo>
                <a:cubicBezTo>
                  <a:pt x="37" y="49"/>
                  <a:pt x="38" y="46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7" y="39"/>
                  <a:pt x="51" y="39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3" y="44"/>
                  <a:pt x="51" y="44"/>
                </a:cubicBezTo>
                <a:cubicBezTo>
                  <a:pt x="49" y="44"/>
                  <a:pt x="46" y="45"/>
                  <a:pt x="45" y="46"/>
                </a:cubicBezTo>
                <a:cubicBezTo>
                  <a:pt x="43" y="48"/>
                  <a:pt x="42" y="51"/>
                  <a:pt x="42" y="53"/>
                </a:cubicBezTo>
                <a:cubicBezTo>
                  <a:pt x="42" y="56"/>
                  <a:pt x="43" y="59"/>
                  <a:pt x="45" y="60"/>
                </a:cubicBezTo>
                <a:cubicBezTo>
                  <a:pt x="46" y="62"/>
                  <a:pt x="49" y="63"/>
                  <a:pt x="51" y="63"/>
                </a:cubicBezTo>
                <a:cubicBezTo>
                  <a:pt x="54" y="63"/>
                  <a:pt x="57" y="62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9"/>
                  <a:pt x="61" y="56"/>
                  <a:pt x="61" y="53"/>
                </a:cubicBezTo>
                <a:cubicBezTo>
                  <a:pt x="61" y="52"/>
                  <a:pt x="61" y="51"/>
                  <a:pt x="61" y="50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8"/>
                  <a:pt x="50" y="58"/>
                  <a:pt x="49" y="56"/>
                </a:cubicBezTo>
                <a:cubicBezTo>
                  <a:pt x="47" y="55"/>
                  <a:pt x="47" y="52"/>
                  <a:pt x="49" y="51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7" y="7"/>
                </a:moveTo>
                <a:cubicBezTo>
                  <a:pt x="87" y="7"/>
                  <a:pt x="87" y="7"/>
                  <a:pt x="87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2"/>
                  <a:pt x="79" y="22"/>
                  <a:pt x="79" y="22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7"/>
                  <a:pt x="87" y="7"/>
                  <a:pt x="87" y="7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2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8" y="27"/>
                  <a:pt x="88" y="27"/>
                  <a:pt x="88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6"/>
                  <a:pt x="92" y="16"/>
                  <a:pt x="9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31119" y="4625426"/>
            <a:ext cx="1893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宋体" panose="02010600030101010101" pitchFamily="2" charset="-122"/>
              </a:rPr>
              <a:t>统一安排、组织、协调、落实讨论会的各项活动</a:t>
            </a:r>
            <a:endParaRPr lang="zh-CN" altLang="en-US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94374" y="2023624"/>
            <a:ext cx="3125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宋体" panose="02010600030101010101" pitchFamily="2" charset="-122"/>
              </a:rPr>
              <a:t>按照学校的总体安排，针对本院系的实际情况，制订讨论会的具体方案</a:t>
            </a:r>
            <a:endParaRPr lang="en-US" altLang="zh-CN" sz="20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80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pc="110" dirty="0">
                <a:cs typeface="Microsoft YaHei" charset="-122"/>
              </a:rPr>
              <a:t>大类培养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04688" y="128423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7A007A"/>
                </a:solidFill>
                <a:ea typeface="黑体" charset="0"/>
                <a:cs typeface="黑体" charset="0"/>
              </a:rPr>
              <a:t>土木类</a:t>
            </a:r>
            <a:endParaRPr lang="en-US" altLang="zh-CN" sz="2400" b="1" dirty="0">
              <a:solidFill>
                <a:srgbClr val="7A007A"/>
              </a:solidFill>
              <a:ea typeface="黑体" charset="0"/>
              <a:cs typeface="黑体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336871" y="5864226"/>
            <a:ext cx="7416800" cy="919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校级平台课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（通识教育、数理科学基础</a:t>
            </a:r>
            <a:r>
              <a:rPr lang="en-US" altLang="zh-CN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工程热力学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），大类平台课（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概论</a:t>
            </a:r>
            <a:r>
              <a:rPr lang="en-US" altLang="zh-CN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制图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）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336872" y="4264025"/>
            <a:ext cx="7432675" cy="136683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校级通识课程 </a:t>
            </a:r>
            <a:r>
              <a:rPr lang="en-US" altLang="zh-CN" sz="16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+ </a:t>
            </a:r>
            <a:r>
              <a:rPr lang="zh-CN" altLang="en-US" sz="16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数理基础课</a:t>
            </a:r>
            <a:endParaRPr lang="en-US" altLang="zh-CN" sz="1600" b="1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+ </a:t>
            </a:r>
            <a:r>
              <a:rPr lang="zh-CN" altLang="en-US" sz="1600" b="1" dirty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大类通识课程</a:t>
            </a:r>
            <a:r>
              <a:rPr lang="zh-CN" altLang="en-US" sz="12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（工程经济与管理、土木工程材料、工程力学） </a:t>
            </a:r>
            <a:endParaRPr lang="en-US" altLang="zh-CN" sz="1200" b="1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+ </a:t>
            </a:r>
            <a:r>
              <a:rPr lang="zh-CN" altLang="en-US" sz="1600" b="1" dirty="0">
                <a:solidFill>
                  <a:srgbClr val="C00000"/>
                </a:solidFill>
                <a:latin typeface="微软雅黑" charset="-122"/>
                <a:ea typeface="微软雅黑" charset="-122"/>
              </a:rPr>
              <a:t>大类发展课程 </a:t>
            </a:r>
            <a:r>
              <a:rPr lang="zh-CN" altLang="en-US" sz="12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（电工与电子、网络与数据科学、人工智能、海洋资源与能源）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328933" y="1814513"/>
            <a:ext cx="1168400" cy="1439862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主修课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辅修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选修课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714625" y="365126"/>
            <a:ext cx="1011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b="1">
                <a:noFill/>
                <a:latin typeface="微软雅黑" charset="-122"/>
                <a:ea typeface="微软雅黑" charset="-122"/>
              </a:rPr>
              <a:t>土木方向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025900" y="365126"/>
            <a:ext cx="1011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b="1">
                <a:noFill/>
                <a:latin typeface="微软雅黑" charset="-122"/>
                <a:ea typeface="微软雅黑" charset="-122"/>
              </a:rPr>
              <a:t>水利方向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328933" y="1166813"/>
            <a:ext cx="1168400" cy="576262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土木方向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79896" y="1814513"/>
            <a:ext cx="1096962" cy="14398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主修课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辅修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选修课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681484" y="1211263"/>
            <a:ext cx="1096963" cy="4873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水利方向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929258" y="1204913"/>
            <a:ext cx="1150938" cy="49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建管方向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929258" y="1814513"/>
            <a:ext cx="1150938" cy="1439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主修课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辅修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选修课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336871" y="3322638"/>
            <a:ext cx="7397750" cy="41275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大类专业课程：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土木大类前沿、测量学、工程地质 </a:t>
            </a:r>
            <a:r>
              <a:rPr lang="en-US" altLang="zh-CN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+ X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224658" y="1812925"/>
            <a:ext cx="1081088" cy="1441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主修课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辅修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选修课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224658" y="1239838"/>
            <a:ext cx="1081088" cy="423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建环方向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466083" y="1812925"/>
            <a:ext cx="1079500" cy="1441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主修课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辅修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）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选修课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9466083" y="1238251"/>
            <a:ext cx="1079500" cy="4175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交通方向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690046" y="1814513"/>
            <a:ext cx="1079500" cy="1439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主修课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（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辅修</a:t>
            </a:r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）选修课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0672583" y="1238251"/>
            <a:ext cx="1081088" cy="4238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海洋方向</a:t>
            </a:r>
            <a:endParaRPr lang="en-US" altLang="zh-CN" sz="16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5302250" y="365126"/>
            <a:ext cx="1011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b="1">
                <a:noFill/>
                <a:latin typeface="微软雅黑" charset="-122"/>
                <a:ea typeface="微软雅黑" charset="-122"/>
              </a:rPr>
              <a:t>建管方向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8300859" y="704851"/>
            <a:ext cx="1012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b="1" dirty="0">
                <a:noFill/>
                <a:latin typeface="微软雅黑" charset="-122"/>
                <a:ea typeface="微软雅黑" charset="-122"/>
              </a:rPr>
              <a:t>建环方向</a:t>
            </a: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9488308" y="704851"/>
            <a:ext cx="1011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b="1">
                <a:noFill/>
                <a:latin typeface="微软雅黑" charset="-122"/>
                <a:ea typeface="微软雅黑" charset="-122"/>
              </a:rPr>
              <a:t>交通方向</a:t>
            </a: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10723383" y="722314"/>
            <a:ext cx="1011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b="1">
                <a:noFill/>
                <a:latin typeface="微软雅黑" charset="-122"/>
                <a:ea typeface="微软雅黑" charset="-122"/>
              </a:rPr>
              <a:t>海洋方向</a:t>
            </a:r>
          </a:p>
        </p:txBody>
      </p:sp>
      <p:cxnSp>
        <p:nvCxnSpPr>
          <p:cNvPr id="25" name="直接连接符 36"/>
          <p:cNvCxnSpPr/>
          <p:nvPr/>
        </p:nvCxnSpPr>
        <p:spPr>
          <a:xfrm>
            <a:off x="3544709" y="5775325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37"/>
          <p:cNvCxnSpPr/>
          <p:nvPr/>
        </p:nvCxnSpPr>
        <p:spPr>
          <a:xfrm>
            <a:off x="3544709" y="6783388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38"/>
          <p:cNvCxnSpPr/>
          <p:nvPr/>
        </p:nvCxnSpPr>
        <p:spPr>
          <a:xfrm>
            <a:off x="3544709" y="4046538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39"/>
          <p:cNvCxnSpPr/>
          <p:nvPr/>
        </p:nvCxnSpPr>
        <p:spPr>
          <a:xfrm>
            <a:off x="3557409" y="1143000"/>
            <a:ext cx="57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41"/>
          <p:cNvCxnSpPr/>
          <p:nvPr/>
        </p:nvCxnSpPr>
        <p:spPr>
          <a:xfrm flipV="1">
            <a:off x="3905071" y="5775326"/>
            <a:ext cx="0" cy="1008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42"/>
          <p:cNvCxnSpPr/>
          <p:nvPr/>
        </p:nvCxnSpPr>
        <p:spPr>
          <a:xfrm flipV="1">
            <a:off x="3905071" y="4046539"/>
            <a:ext cx="0" cy="17287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44"/>
          <p:cNvCxnSpPr/>
          <p:nvPr/>
        </p:nvCxnSpPr>
        <p:spPr>
          <a:xfrm flipV="1">
            <a:off x="3905071" y="1146176"/>
            <a:ext cx="0" cy="2900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3472597" y="5919788"/>
            <a:ext cx="43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第一年</a:t>
            </a:r>
          </a:p>
        </p:txBody>
      </p:sp>
      <p:sp>
        <p:nvSpPr>
          <p:cNvPr id="33" name="TextBox 47"/>
          <p:cNvSpPr txBox="1">
            <a:spLocks noChangeArrowheads="1"/>
          </p:cNvSpPr>
          <p:nvPr/>
        </p:nvSpPr>
        <p:spPr bwMode="auto">
          <a:xfrm>
            <a:off x="3474185" y="4551363"/>
            <a:ext cx="43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第二年</a:t>
            </a:r>
          </a:p>
        </p:txBody>
      </p:sp>
      <p:sp>
        <p:nvSpPr>
          <p:cNvPr id="34" name="TextBox 48"/>
          <p:cNvSpPr txBox="1">
            <a:spLocks noChangeArrowheads="1"/>
          </p:cNvSpPr>
          <p:nvPr/>
        </p:nvSpPr>
        <p:spPr bwMode="auto">
          <a:xfrm>
            <a:off x="3474185" y="2181226"/>
            <a:ext cx="430887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第三、四年</a:t>
            </a:r>
          </a:p>
        </p:txBody>
      </p:sp>
      <p:cxnSp>
        <p:nvCxnSpPr>
          <p:cNvPr id="35" name="直接连接符 50"/>
          <p:cNvCxnSpPr/>
          <p:nvPr/>
        </p:nvCxnSpPr>
        <p:spPr>
          <a:xfrm>
            <a:off x="4411483" y="4046538"/>
            <a:ext cx="73231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上箭头 35"/>
          <p:cNvSpPr/>
          <p:nvPr/>
        </p:nvSpPr>
        <p:spPr>
          <a:xfrm>
            <a:off x="7521396" y="3830639"/>
            <a:ext cx="576262" cy="288925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55"/>
          <p:cNvSpPr txBox="1">
            <a:spLocks noChangeArrowheads="1"/>
          </p:cNvSpPr>
          <p:nvPr/>
        </p:nvSpPr>
        <p:spPr bwMode="auto">
          <a:xfrm>
            <a:off x="5791022" y="3802064"/>
            <a:ext cx="1620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大类主修方向确认</a:t>
            </a:r>
          </a:p>
        </p:txBody>
      </p:sp>
      <p:sp>
        <p:nvSpPr>
          <p:cNvPr id="38" name="TextBox 56"/>
          <p:cNvSpPr txBox="1">
            <a:spLocks noChangeArrowheads="1"/>
          </p:cNvSpPr>
          <p:nvPr/>
        </p:nvSpPr>
        <p:spPr bwMode="auto">
          <a:xfrm>
            <a:off x="8177033" y="3795714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大类辅修方向选定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91290" y="1692191"/>
            <a:ext cx="3073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宋体" charset="-122"/>
              </a:rPr>
              <a:t>申请</a:t>
            </a:r>
            <a:r>
              <a:rPr lang="zh-CN" altLang="en-US" b="1" dirty="0">
                <a:solidFill>
                  <a:srgbClr val="7A007A"/>
                </a:solidFill>
                <a:ea typeface="黑体" charset="0"/>
                <a:cs typeface="黑体" charset="0"/>
              </a:rPr>
              <a:t>土木、水利与海洋工程</a:t>
            </a:r>
            <a:r>
              <a:rPr lang="zh-CN" altLang="en-US" b="1" dirty="0">
                <a:solidFill>
                  <a:schemeClr val="bg1"/>
                </a:solidFill>
                <a:ea typeface="黑体" charset="0"/>
                <a:cs typeface="黑体" charset="0"/>
              </a:rPr>
              <a:t>特设专业</a:t>
            </a:r>
            <a:r>
              <a:rPr lang="zh-CN" altLang="en-US" b="1" dirty="0">
                <a:solidFill>
                  <a:srgbClr val="7A007A"/>
                </a:solidFill>
                <a:ea typeface="黑体" charset="0"/>
                <a:cs typeface="黑体" charset="0"/>
              </a:rPr>
              <a:t>，</a:t>
            </a:r>
            <a:r>
              <a:rPr lang="zh-CN" altLang="zh-CN" b="1" dirty="0">
                <a:solidFill>
                  <a:schemeClr val="bg1"/>
                </a:solidFill>
                <a:latin typeface="宋体" charset="-122"/>
              </a:rPr>
              <a:t>一、二年级</a:t>
            </a:r>
            <a:r>
              <a:rPr lang="zh-CN" altLang="en-US" b="1" dirty="0">
                <a:solidFill>
                  <a:schemeClr val="bg1"/>
                </a:solidFill>
                <a:latin typeface="宋体" charset="-122"/>
              </a:rPr>
              <a:t>设置</a:t>
            </a:r>
            <a:r>
              <a:rPr lang="zh-CN" altLang="zh-CN" b="1" dirty="0">
                <a:solidFill>
                  <a:schemeClr val="bg1"/>
                </a:solidFill>
                <a:latin typeface="宋体" charset="-122"/>
              </a:rPr>
              <a:t>校级和大类平台课程，土木、水利、建管、</a:t>
            </a:r>
            <a:r>
              <a:rPr lang="zh-CN" altLang="en-US" b="1" dirty="0">
                <a:solidFill>
                  <a:schemeClr val="bg1"/>
                </a:solidFill>
                <a:latin typeface="宋体" charset="-122"/>
              </a:rPr>
              <a:t>建环、</a:t>
            </a:r>
            <a:r>
              <a:rPr lang="zh-CN" altLang="zh-CN" b="1" dirty="0">
                <a:solidFill>
                  <a:schemeClr val="bg1"/>
                </a:solidFill>
                <a:latin typeface="宋体" charset="-122"/>
              </a:rPr>
              <a:t>交通与海洋</a:t>
            </a:r>
            <a:r>
              <a:rPr lang="zh-CN" altLang="en-US" b="1" dirty="0">
                <a:solidFill>
                  <a:schemeClr val="bg1"/>
                </a:solidFill>
                <a:latin typeface="宋体" charset="-122"/>
              </a:rPr>
              <a:t>六</a:t>
            </a:r>
            <a:r>
              <a:rPr lang="zh-CN" altLang="zh-CN" b="1" dirty="0">
                <a:solidFill>
                  <a:schemeClr val="bg1"/>
                </a:solidFill>
                <a:latin typeface="宋体" charset="-122"/>
              </a:rPr>
              <a:t>个本科专业方向实现真正的大类平台教育</a:t>
            </a:r>
            <a:r>
              <a:rPr lang="zh-CN" altLang="en-US" b="1" dirty="0">
                <a:solidFill>
                  <a:schemeClr val="bg1"/>
                </a:solidFill>
                <a:latin typeface="宋体" charset="-122"/>
              </a:rPr>
              <a:t>。</a:t>
            </a:r>
            <a:endParaRPr lang="zh-CN" altLang="zh-CN" b="1" dirty="0">
              <a:solidFill>
                <a:schemeClr val="bg1"/>
              </a:solidFill>
              <a:latin typeface="宋体" charset="-122"/>
            </a:endParaRPr>
          </a:p>
          <a:p>
            <a:endParaRPr kumimoji="1"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81753" y="358487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7A007A"/>
                </a:solidFill>
                <a:ea typeface="黑体" charset="0"/>
                <a:cs typeface="黑体" charset="0"/>
              </a:rPr>
              <a:t>能源类</a:t>
            </a:r>
            <a:endParaRPr lang="zh-CN" altLang="en-US" sz="2400" b="1" dirty="0"/>
          </a:p>
        </p:txBody>
      </p:sp>
      <p:sp>
        <p:nvSpPr>
          <p:cNvPr id="41" name="矩形 40"/>
          <p:cNvSpPr/>
          <p:nvPr/>
        </p:nvSpPr>
        <p:spPr>
          <a:xfrm>
            <a:off x="204688" y="4103689"/>
            <a:ext cx="33272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宋体" charset="-122"/>
              </a:rPr>
              <a:t>坚持以学生成长为中心，将大类培养作为教学体系的重要创新和有机组成部分，发挥育人体系全方位作用。</a:t>
            </a:r>
            <a:endParaRPr lang="en-US" altLang="zh-CN" b="1" dirty="0">
              <a:solidFill>
                <a:schemeClr val="bg1"/>
              </a:solidFill>
              <a:latin typeface="宋体" charset="-122"/>
            </a:endParaRPr>
          </a:p>
          <a:p>
            <a:r>
              <a:rPr lang="zh-CN" altLang="zh-CN" b="1" dirty="0">
                <a:solidFill>
                  <a:schemeClr val="bg1"/>
                </a:solidFill>
                <a:latin typeface="宋体" charset="-122"/>
              </a:rPr>
              <a:t>依据大类学科特色和已有基础，以大类平台课程体系建设为重点，</a:t>
            </a:r>
            <a:r>
              <a:rPr lang="zh-CN" altLang="zh-CN" b="1" dirty="0">
                <a:solidFill>
                  <a:srgbClr val="7A007A"/>
                </a:solidFill>
                <a:ea typeface="黑体" charset="0"/>
                <a:cs typeface="黑体" charset="0"/>
              </a:rPr>
              <a:t>将大类培养贯穿本科全学程，</a:t>
            </a:r>
            <a:r>
              <a:rPr lang="zh-CN" altLang="zh-CN" b="1" dirty="0">
                <a:solidFill>
                  <a:schemeClr val="bg1"/>
                </a:solidFill>
                <a:latin typeface="宋体" charset="-122"/>
              </a:rPr>
              <a:t>促进实质性的大类培养落地实施。 </a:t>
            </a:r>
            <a:endParaRPr lang="zh-CN" altLang="en-US" b="1" dirty="0">
              <a:solidFill>
                <a:schemeClr val="bg1"/>
              </a:solidFill>
              <a:latin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923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加强基础课教学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75" y="3272175"/>
            <a:ext cx="3513335" cy="21620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12" y="3286964"/>
            <a:ext cx="3216619" cy="2147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653" y="3286964"/>
            <a:ext cx="3318500" cy="21472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706662" y="5673218"/>
            <a:ext cx="254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数理英语基础课研讨会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陈旭书记出席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7842" y="5546446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赴中国科技大学进行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基础课调研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52823" y="5596273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基础课试点院系交流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0612" y="1366976"/>
            <a:ext cx="11369551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组织基础课各教学单位到中国科技大学专题调研。</a:t>
            </a:r>
            <a:endParaRPr lang="en-US" altLang="zh-CN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25000"/>
              </a:lnSpc>
              <a:buFont typeface="Wingdings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组织对大学公共英语课程的学习情况调研，回收问卷</a:t>
            </a:r>
            <a:r>
              <a:rPr lang="en-US" altLang="zh-CN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2000</a:t>
            </a:r>
            <a:r>
              <a: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余份，召开两场座谈会，涵盖全校各院系的近</a:t>
            </a:r>
            <a:r>
              <a:rPr lang="en-US" altLang="zh-CN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70</a:t>
            </a:r>
            <a:r>
              <a: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位同学代表参加，收集学生意见。与外文系沟通调研情况，进一步改进公共英语教学方案。学校成立语言教学中心，进一步推动语言教学和服务工作。</a:t>
            </a:r>
            <a:endParaRPr lang="en-US" altLang="zh-CN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25000"/>
              </a:lnSpc>
              <a:buFont typeface="Wingdings" charset="2"/>
              <a:buChar char="l"/>
            </a:pPr>
            <a:r>
              <a:rPr lang="en-US" altLang="zh-CN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2018</a:t>
            </a:r>
            <a:r>
              <a:rPr lang="zh-CN" altLang="en-US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年，大学物理根据学生情况在环境、化工与新材料大类开展分层次试点教学。</a:t>
            </a:r>
          </a:p>
          <a:p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7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99"/>
  <p:tag name="KSO_WM_UNIT_TYPE" val="f"/>
  <p:tag name="KSO_WM_UNIT_INDEX" val="1"/>
  <p:tag name="KSO_WM_UNIT_ID" val="custom199_2*f*1"/>
  <p:tag name="KSO_WM_UNIT_CLEAR" val="1"/>
  <p:tag name="KSO_WM_UNIT_LAYERLEVEL" val="1"/>
  <p:tag name="KSO_WM_UNIT_VALUE" val="225"/>
  <p:tag name="KSO_WM_UNIT_HIGHLIGHT" val="0"/>
  <p:tag name="KSO_WM_UNIT_COMPATIBLE" val="0"/>
  <p:tag name="KSO_WM_UNIT_PRESET_TEXT_INDEX" val="5"/>
  <p:tag name="KSO_WM_UNIT_PRESET_TEXT_LEN" val="2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天体">
    <a:dk1>
      <a:sysClr val="windowText" lastClr="000000"/>
    </a:dk1>
    <a:lt1>
      <a:sysClr val="window" lastClr="FFFFFF"/>
    </a:lt1>
    <a:dk2>
      <a:srgbClr val="18276C"/>
    </a:dk2>
    <a:lt2>
      <a:srgbClr val="EBEBEB"/>
    </a:lt2>
    <a:accent1>
      <a:srgbClr val="AC3EC1"/>
    </a:accent1>
    <a:accent2>
      <a:srgbClr val="477BD1"/>
    </a:accent2>
    <a:accent3>
      <a:srgbClr val="46B298"/>
    </a:accent3>
    <a:accent4>
      <a:srgbClr val="90BA4C"/>
    </a:accent4>
    <a:accent5>
      <a:srgbClr val="DD9D31"/>
    </a:accent5>
    <a:accent6>
      <a:srgbClr val="E25247"/>
    </a:accent6>
    <a:hlink>
      <a:srgbClr val="C573D2"/>
    </a:hlink>
    <a:folHlink>
      <a:srgbClr val="CCAE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10448</TotalTime>
  <Words>2474</Words>
  <Application>Microsoft Office PowerPoint</Application>
  <PresentationFormat>自定义</PresentationFormat>
  <Paragraphs>266</Paragraphs>
  <Slides>18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天体</vt:lpstr>
      <vt:lpstr>PowerPoint 演示文稿</vt:lpstr>
      <vt:lpstr>清华大学历次教育（教学）工作讨论会</vt:lpstr>
      <vt:lpstr>第24次教育工作讨论会核心内容</vt:lpstr>
      <vt:lpstr>第25次教育工作讨论会：持续推进教育教学改革</vt:lpstr>
      <vt:lpstr>“三位一体”“全面” “建设”</vt:lpstr>
      <vt:lpstr>第25次教育工作讨论会主要内容</vt:lpstr>
      <vt:lpstr>第25次教育工作讨论会机制</vt:lpstr>
      <vt:lpstr>大类培养</vt:lpstr>
      <vt:lpstr>加强基础课教学</vt:lpstr>
      <vt:lpstr>加强通识教育</vt:lpstr>
      <vt:lpstr>加强实践教学</vt:lpstr>
      <vt:lpstr>以标杆课程建设为抓手，提升专业核心课程质量</vt:lpstr>
      <vt:lpstr>首批标杆课程申报、评审情况</vt:lpstr>
      <vt:lpstr>会议成果：四十个行动方案</vt:lpstr>
      <vt:lpstr>拟形成的会议成果建议</vt:lpstr>
      <vt:lpstr>拟形成的会议成果建议</vt:lpstr>
      <vt:lpstr>一张蓝图绘到底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深化综合改革   加快“双一流”建设全面参与北京全国科技创新中心建设</dc:title>
  <dc:creator>马立军</dc:creator>
  <cp:lastModifiedBy>Sisley XU</cp:lastModifiedBy>
  <cp:revision>1130</cp:revision>
  <cp:lastPrinted>2017-10-24T07:39:26Z</cp:lastPrinted>
  <dcterms:created xsi:type="dcterms:W3CDTF">2017-03-07T02:49:56Z</dcterms:created>
  <dcterms:modified xsi:type="dcterms:W3CDTF">2018-12-22T13:53:24Z</dcterms:modified>
</cp:coreProperties>
</file>