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3004800" cy="424815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圆角矩形 23"/>
          <p:cNvSpPr/>
          <p:nvPr/>
        </p:nvSpPr>
        <p:spPr>
          <a:xfrm>
            <a:off x="6288405" y="1844040"/>
            <a:ext cx="1688465" cy="254000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3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>
            <a:off x="6219825" y="2384425"/>
            <a:ext cx="758825" cy="254000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3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6050280" y="1015365"/>
            <a:ext cx="758825" cy="254000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3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6091555" y="487680"/>
            <a:ext cx="1688465" cy="254000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3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4460240" y="2098040"/>
            <a:ext cx="1483360" cy="314960"/>
          </a:xfrm>
          <a:prstGeom prst="roundRect">
            <a:avLst/>
          </a:prstGeom>
          <a:gradFill>
            <a:gsLst>
              <a:gs pos="50000">
                <a:schemeClr val="accent2"/>
              </a:gs>
              <a:gs pos="0">
                <a:schemeClr val="accent2">
                  <a:lumMod val="25000"/>
                  <a:lumOff val="75000"/>
                </a:schemeClr>
              </a:gs>
              <a:gs pos="100000">
                <a:schemeClr val="accent2">
                  <a:lumMod val="85000"/>
                </a:schemeClr>
              </a:gs>
            </a:gsLst>
            <a:lin ang="5400000" scaled="1"/>
          </a:gradFill>
          <a:ln>
            <a:gradFill>
              <a:gsLst>
                <a:gs pos="50000">
                  <a:schemeClr val="accent2"/>
                </a:gs>
                <a:gs pos="0">
                  <a:schemeClr val="accent2">
                    <a:lumMod val="25000"/>
                    <a:lumOff val="75000"/>
                  </a:schemeClr>
                </a:gs>
                <a:gs pos="100000">
                  <a:schemeClr val="accent2">
                    <a:lumMod val="8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圆角矩形 8"/>
          <p:cNvSpPr/>
          <p:nvPr/>
        </p:nvSpPr>
        <p:spPr>
          <a:xfrm>
            <a:off x="4491990" y="727710"/>
            <a:ext cx="1252220" cy="283845"/>
          </a:xfrm>
          <a:prstGeom prst="roundRect">
            <a:avLst/>
          </a:prstGeom>
          <a:gradFill>
            <a:gsLst>
              <a:gs pos="25000">
                <a:srgbClr val="FF566A"/>
              </a:gs>
              <a:gs pos="75000">
                <a:srgbClr val="F6AABA"/>
              </a:gs>
              <a:gs pos="0">
                <a:srgbClr val="EB3A48"/>
              </a:gs>
              <a:gs pos="100000">
                <a:srgbClr val="FFCFD9"/>
              </a:gs>
            </a:gsLst>
            <a:lin ang="18900000" scaled="1"/>
          </a:gradFill>
          <a:ln>
            <a:gradFill>
              <a:gsLst>
                <a:gs pos="51300">
                  <a:srgbClr val="FE5F4A"/>
                </a:gs>
                <a:gs pos="0">
                  <a:srgbClr val="DF0303"/>
                </a:gs>
                <a:gs pos="100000">
                  <a:srgbClr val="FEA06E"/>
                </a:gs>
              </a:gsLst>
              <a:lin ang="5400000" scaled="0"/>
            </a:gra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/>
        </p:nvSpPr>
        <p:spPr>
          <a:xfrm>
            <a:off x="909320" y="2057400"/>
            <a:ext cx="1930400" cy="110236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textbox 4"/>
          <p:cNvSpPr/>
          <p:nvPr/>
        </p:nvSpPr>
        <p:spPr>
          <a:xfrm>
            <a:off x="759618" y="1408561"/>
            <a:ext cx="8735059" cy="65214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2200" b="1" kern="0" spc="-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校内住宿资源申请指南</a:t>
            </a:r>
            <a:endParaRPr sz="22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9000"/>
              </a:lnSpc>
            </a:pPr>
            <a:r>
              <a:rPr sz="1000" kern="0" spc="70" dirty="0">
                <a:solidFill>
                  <a:srgbClr val="804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联系物业经理实时房态查</a:t>
            </a:r>
            <a:r>
              <a:rPr sz="1000" kern="0" spc="70" dirty="0">
                <a:solidFill>
                  <a:srgbClr val="E07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询</a:t>
            </a:r>
            <a:r>
              <a:rPr sz="1000" kern="0" spc="70" dirty="0">
                <a:solidFill>
                  <a:srgbClr val="E07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70" dirty="0">
                <a:solidFill>
                  <a:srgbClr val="E07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70" dirty="0">
                <a:solidFill>
                  <a:srgbClr val="8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方经理：17797905535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6" name="textbox 6"/>
          <p:cNvSpPr/>
          <p:nvPr/>
        </p:nvSpPr>
        <p:spPr>
          <a:xfrm>
            <a:off x="6115031" y="537266"/>
            <a:ext cx="5024754" cy="9029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9000"/>
              </a:lnSpc>
            </a:pPr>
            <a:r>
              <a:rPr sz="1000" kern="0" spc="60" dirty="0">
                <a:solidFill>
                  <a:srgbClr val="803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联系物业经理实时房态查</a:t>
            </a:r>
            <a:r>
              <a:rPr sz="1000" kern="0" spc="60" dirty="0">
                <a:solidFill>
                  <a:srgbClr val="D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询</a:t>
            </a:r>
            <a:r>
              <a:rPr sz="1000" kern="0" spc="20" dirty="0">
                <a:solidFill>
                  <a:srgbClr val="D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1000" kern="0" spc="60" dirty="0">
                <a:solidFill>
                  <a:srgbClr val="D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60" dirty="0">
                <a:solidFill>
                  <a:srgbClr val="804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方</a:t>
            </a:r>
            <a:r>
              <a:rPr sz="1000" kern="0" spc="50" dirty="0">
                <a:solidFill>
                  <a:srgbClr val="804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经理：17797905535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0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100000"/>
              </a:lnSpc>
              <a:spcBef>
                <a:spcPts val="300"/>
              </a:spcBef>
            </a:pPr>
            <a:r>
              <a:rPr sz="1000" kern="0" spc="20" dirty="0">
                <a:solidFill>
                  <a:srgbClr val="A03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</a:t>
            </a:r>
            <a:r>
              <a:rPr sz="1000" kern="0" spc="20" dirty="0">
                <a:solidFill>
                  <a:srgbClr val="A03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20" dirty="0">
                <a:solidFill>
                  <a:srgbClr val="C03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200" dirty="0">
                <a:solidFill>
                  <a:srgbClr val="C03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1000" kern="0" spc="20" dirty="0">
                <a:solidFill>
                  <a:srgbClr val="804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融合门户-研究生部-非学历继续教育对外合</a:t>
            </a:r>
            <a:r>
              <a:rPr sz="1000" kern="0" spc="10" dirty="0">
                <a:solidFill>
                  <a:srgbClr val="804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同签署用章审批单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2700" algn="l" rtl="0" eaLnBrk="0">
              <a:lnSpc>
                <a:spcPct val="99000"/>
              </a:lnSpc>
              <a:spcBef>
                <a:spcPts val="255"/>
              </a:spcBef>
            </a:pPr>
            <a:r>
              <a:rPr sz="1000" kern="0" spc="60" dirty="0">
                <a:solidFill>
                  <a:srgbClr val="904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房源满足?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016000" algn="l" rtl="0" eaLnBrk="0">
              <a:lnSpc>
                <a:spcPct val="100000"/>
              </a:lnSpc>
              <a:spcBef>
                <a:spcPts val="265"/>
              </a:spcBef>
            </a:pPr>
            <a:r>
              <a:rPr sz="1000" kern="0" spc="160" dirty="0">
                <a:solidFill>
                  <a:srgbClr val="A04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否</a:t>
            </a:r>
            <a:r>
              <a:rPr sz="1000" kern="0" spc="-100" dirty="0">
                <a:solidFill>
                  <a:srgbClr val="A04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160" dirty="0">
                <a:solidFill>
                  <a:srgbClr val="B0505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-250" dirty="0">
                <a:solidFill>
                  <a:srgbClr val="B0505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160" dirty="0">
                <a:solidFill>
                  <a:srgbClr val="B0505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调整需求或终止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" name="textbox 8"/>
          <p:cNvSpPr/>
          <p:nvPr/>
        </p:nvSpPr>
        <p:spPr>
          <a:xfrm>
            <a:off x="7277140" y="2239608"/>
            <a:ext cx="3497579" cy="5467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100000"/>
              </a:lnSpc>
            </a:pPr>
            <a:r>
              <a:rPr sz="1000" kern="0" spc="20" dirty="0">
                <a:solidFill>
                  <a:srgbClr val="B05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是</a:t>
            </a:r>
            <a:r>
              <a:rPr sz="1000" kern="0" spc="20" dirty="0">
                <a:solidFill>
                  <a:srgbClr val="B05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20" dirty="0">
                <a:solidFill>
                  <a:srgbClr val="D07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200" dirty="0">
                <a:solidFill>
                  <a:srgbClr val="D0702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</a:t>
            </a:r>
            <a:r>
              <a:rPr sz="1000" kern="0" spc="20" dirty="0">
                <a:solidFill>
                  <a:srgbClr val="9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融合门户-校园管理部-非</a:t>
            </a:r>
            <a:r>
              <a:rPr sz="1000" kern="0" spc="10" dirty="0">
                <a:solidFill>
                  <a:srgbClr val="905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培训类校内住宿资源申请表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6000"/>
              </a:lnSpc>
            </a:pPr>
            <a:endParaRPr sz="2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050" algn="l" rtl="0" eaLnBrk="0">
              <a:lnSpc>
                <a:spcPct val="100000"/>
              </a:lnSpc>
              <a:spcBef>
                <a:spcPts val="0"/>
              </a:spcBef>
            </a:pPr>
            <a:r>
              <a:rPr sz="1000" kern="0" spc="100" dirty="0">
                <a:solidFill>
                  <a:srgbClr val="A06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否</a:t>
            </a:r>
            <a:r>
              <a:rPr sz="1000" kern="0" spc="-150" dirty="0">
                <a:solidFill>
                  <a:srgbClr val="A06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100" dirty="0">
                <a:solidFill>
                  <a:srgbClr val="B07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</a:t>
            </a:r>
            <a:r>
              <a:rPr sz="1000" kern="0" spc="290" dirty="0">
                <a:solidFill>
                  <a:srgbClr val="B07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100" dirty="0">
                <a:solidFill>
                  <a:srgbClr val="B0704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调整需求或终止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" name="textbox 10"/>
          <p:cNvSpPr/>
          <p:nvPr/>
        </p:nvSpPr>
        <p:spPr>
          <a:xfrm>
            <a:off x="1015979" y="2118960"/>
            <a:ext cx="1731010" cy="9213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100000"/>
              </a:lnSpc>
            </a:pPr>
            <a:r>
              <a:rPr sz="1000" kern="0" spc="-7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特别说明：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2700" algn="l" rtl="0" eaLnBrk="0">
              <a:lnSpc>
                <a:spcPct val="100000"/>
              </a:lnSpc>
              <a:spcBef>
                <a:spcPts val="365"/>
              </a:spcBef>
            </a:pPr>
            <a:r>
              <a:rPr sz="1000" kern="0" spc="6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单间260/晚标间340/晚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12700" algn="l" rtl="0" eaLnBrk="0">
              <a:lnSpc>
                <a:spcPct val="119000"/>
              </a:lnSpc>
              <a:spcBef>
                <a:spcPts val="10"/>
              </a:spcBef>
            </a:pPr>
            <a:r>
              <a:rPr sz="10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考虑到房间打扫时效，不接受</a:t>
            </a:r>
            <a:r>
              <a:rPr sz="1000" kern="0" spc="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临时预定，请至少提前三个</a:t>
            </a:r>
            <a:r>
              <a:rPr sz="1000" kern="0" spc="2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工</a:t>
            </a:r>
            <a:r>
              <a:rPr sz="1000" kern="0" spc="-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sz="1000" kern="0" spc="3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作日在融合门户提交申请表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2" name="textbox 12"/>
          <p:cNvSpPr/>
          <p:nvPr/>
        </p:nvSpPr>
        <p:spPr>
          <a:xfrm>
            <a:off x="4491990" y="2149475"/>
            <a:ext cx="1404620" cy="2146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1300" b="1" kern="0" spc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非培训类项目流程</a:t>
            </a:r>
            <a:endParaRPr sz="13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4" name="textbox 14"/>
          <p:cNvSpPr/>
          <p:nvPr/>
        </p:nvSpPr>
        <p:spPr>
          <a:xfrm>
            <a:off x="4491990" y="762000"/>
            <a:ext cx="1314450" cy="37465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5000"/>
              </a:lnSpc>
            </a:pPr>
            <a:r>
              <a:rPr sz="1300" b="1" kern="0" spc="1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培训类项目流程</a:t>
            </a:r>
            <a:endParaRPr sz="13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6" name="textbox 16"/>
          <p:cNvSpPr/>
          <p:nvPr/>
        </p:nvSpPr>
        <p:spPr>
          <a:xfrm>
            <a:off x="5835688" y="3955680"/>
            <a:ext cx="1308100" cy="1498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2000"/>
              </a:lnSpc>
            </a:pPr>
            <a:endParaRPr sz="1000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  <p:sp>
        <p:nvSpPr>
          <p:cNvPr id="18" name="textbox 18"/>
          <p:cNvSpPr/>
          <p:nvPr/>
        </p:nvSpPr>
        <p:spPr>
          <a:xfrm>
            <a:off x="6280192" y="2423232"/>
            <a:ext cx="638809" cy="1771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9000"/>
              </a:lnSpc>
            </a:pPr>
            <a:r>
              <a:rPr sz="1000" kern="0" spc="60" dirty="0">
                <a:solidFill>
                  <a:srgbClr val="90603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房源满足?</a:t>
            </a:r>
            <a:endParaRPr sz="1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95960" y="1315720"/>
            <a:ext cx="2976880" cy="497840"/>
          </a:xfrm>
          <a:prstGeom prst="rect">
            <a:avLst/>
          </a:pr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左大括号 14"/>
          <p:cNvSpPr/>
          <p:nvPr/>
        </p:nvSpPr>
        <p:spPr>
          <a:xfrm>
            <a:off x="5847080" y="619760"/>
            <a:ext cx="203200" cy="533400"/>
          </a:xfrm>
          <a:prstGeom prst="leftBrace">
            <a:avLst/>
          </a:prstGeom>
          <a:ln>
            <a:gradFill>
              <a:gsLst>
                <a:gs pos="42000">
                  <a:srgbClr val="EC5763"/>
                </a:gs>
                <a:gs pos="0">
                  <a:srgbClr val="F28F97"/>
                </a:gs>
                <a:gs pos="100000">
                  <a:srgbClr val="E51E2E"/>
                </a:gs>
              </a:gsLst>
              <a:lin ang="5400000" scaled="0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左大括号 19"/>
          <p:cNvSpPr/>
          <p:nvPr/>
        </p:nvSpPr>
        <p:spPr>
          <a:xfrm>
            <a:off x="6888480" y="946785"/>
            <a:ext cx="213360" cy="424815"/>
          </a:xfrm>
          <a:prstGeom prst="leftBrace">
            <a:avLst/>
          </a:prstGeom>
          <a:ln>
            <a:gradFill>
              <a:gsLst>
                <a:gs pos="42000">
                  <a:srgbClr val="EC5763"/>
                </a:gs>
                <a:gs pos="0">
                  <a:srgbClr val="F28F97"/>
                </a:gs>
                <a:gs pos="100000">
                  <a:srgbClr val="E51E2E"/>
                </a:gs>
              </a:gsLst>
              <a:lin ang="5400000" scaled="0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左大括号 20"/>
          <p:cNvSpPr/>
          <p:nvPr/>
        </p:nvSpPr>
        <p:spPr>
          <a:xfrm>
            <a:off x="6050280" y="1988820"/>
            <a:ext cx="203200" cy="533400"/>
          </a:xfrm>
          <a:prstGeom prst="leftBrace">
            <a:avLst/>
          </a:prstGeom>
          <a:ln>
            <a:gradFill>
              <a:gsLst>
                <a:gs pos="50000">
                  <a:schemeClr val="accent2"/>
                </a:gs>
                <a:gs pos="0">
                  <a:schemeClr val="accent2">
                    <a:lumMod val="25000"/>
                    <a:lumOff val="75000"/>
                  </a:schemeClr>
                </a:gs>
                <a:gs pos="100000">
                  <a:schemeClr val="accent2">
                    <a:lumMod val="8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左大括号 21"/>
          <p:cNvSpPr/>
          <p:nvPr/>
        </p:nvSpPr>
        <p:spPr>
          <a:xfrm>
            <a:off x="7054850" y="2315845"/>
            <a:ext cx="222250" cy="399415"/>
          </a:xfrm>
          <a:prstGeom prst="leftBrace">
            <a:avLst/>
          </a:prstGeom>
          <a:ln>
            <a:gradFill>
              <a:gsLst>
                <a:gs pos="50000">
                  <a:schemeClr val="accent2"/>
                </a:gs>
                <a:gs pos="0">
                  <a:schemeClr val="accent2">
                    <a:lumMod val="25000"/>
                    <a:lumOff val="75000"/>
                  </a:schemeClr>
                </a:gs>
                <a:gs pos="100000">
                  <a:schemeClr val="accent2">
                    <a:lumMod val="8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左大括号 6"/>
          <p:cNvSpPr/>
          <p:nvPr/>
        </p:nvSpPr>
        <p:spPr>
          <a:xfrm>
            <a:off x="3810000" y="911225"/>
            <a:ext cx="521970" cy="1367155"/>
          </a:xfrm>
          <a:prstGeom prst="leftBrace">
            <a:avLst/>
          </a:prstGeom>
          <a:noFill/>
          <a:ln w="28575">
            <a:gradFill>
              <a:gsLst>
                <a:gs pos="51300">
                  <a:srgbClr val="FE5F4A"/>
                </a:gs>
                <a:gs pos="0">
                  <a:srgbClr val="DF0303"/>
                </a:gs>
                <a:gs pos="100000">
                  <a:srgbClr val="FEA06E"/>
                </a:gs>
              </a:gsLst>
              <a:lin ang="5400000" scaled="0"/>
            </a:gradFill>
          </a:ln>
          <a:extLst>
            <a:ext uri="{909E8E84-426E-40DD-AFC4-6F175D3DCCD1}">
              <a14:hiddenFill xmlns:a14="http://schemas.microsoft.com/office/drawing/2010/main">
                <a:gradFill>
                  <a:gsLst>
                    <a:gs pos="51300">
                      <a:srgbClr val="FE5F4A"/>
                    </a:gs>
                    <a:gs pos="0">
                      <a:srgbClr val="DF0303"/>
                    </a:gs>
                    <a:gs pos="100000">
                      <a:srgbClr val="FEA06E"/>
                    </a:gs>
                  </a:gsLst>
                  <a:lin ang="5400000" scaled="1"/>
                </a:gradFill>
              </a14:hiddenFill>
            </a:ext>
          </a:extLst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42000">
              <a:srgbClr val="EC5763"/>
            </a:gs>
            <a:gs pos="0">
              <a:srgbClr val="F28F97"/>
            </a:gs>
            <a:gs pos="100000">
              <a:srgbClr val="E51E2E"/>
            </a:gs>
          </a:gsLst>
          <a:lin ang="5400000" scaled="1"/>
        </a:gradFill>
        <a:ln>
          <a:noFill/>
        </a:ln>
      </a:spPr>
      <a:bodyPr rtlCol="0" anchor="ctr"/>
      <a:lstStyle>
        <a:defPPr algn="ctr">
          <a:defRPr lang="zh-CN" altLang="en-US">
            <a:solidFill>
              <a:schemeClr val="tx1"/>
            </a:solidFill>
          </a:defRPr>
        </a:defPPr>
      </a:lstStyle>
      <a:style>
        <a:lnRef idx="2">
          <a:schemeClr val="accent1">
            <a:lumMod val="75000"/>
          </a:schemeClr>
        </a:lnRef>
        <a:fillRef idx="1">
          <a:schemeClr val="accent1"/>
        </a:fillRef>
        <a:effectRef idx="0">
          <a:srgbClr val="FFFFFF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WPS 演示</Application>
  <PresentationFormat/>
  <Paragraphs>28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Arial</vt:lpstr>
      <vt:lpstr>黑体</vt:lpstr>
      <vt:lpstr>Times New Roman</vt:lpstr>
      <vt:lpstr>微软雅黑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鲁崇炜</cp:lastModifiedBy>
  <cp:revision>4</cp:revision>
  <dcterms:created xsi:type="dcterms:W3CDTF">2025-11-05T05:18:00Z</dcterms:created>
  <dcterms:modified xsi:type="dcterms:W3CDTF">2025-11-05T05:27:07Z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wqlLaW5nc29mdCBQREYgdG8gV1BTIDExMEI</vt:lpwstr>
  </property>
  <property fmtid="{D5CDD505-2E9C-101B-9397-08002B2CF9AE}" pid="3" name="Created">
    <vt:filetime>2025-11-06T05:07:47Z</vt:filetime>
  </property>
  <property fmtid="{D5CDD505-2E9C-101B-9397-08002B2CF9AE}" pid="4" name="UsrData">
    <vt:lpwstr>690adba135fd41001f059d19wl</vt:lpwstr>
  </property>
  <property fmtid="{D5CDD505-2E9C-101B-9397-08002B2CF9AE}" pid="5" name="ICV">
    <vt:lpwstr>5BC69502D6F44CC8856BB4C052A81816_12</vt:lpwstr>
  </property>
  <property fmtid="{D5CDD505-2E9C-101B-9397-08002B2CF9AE}" pid="6" name="KSOProductBuildVer">
    <vt:lpwstr>2052-12.1.0.23125</vt:lpwstr>
  </property>
</Properties>
</file>