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0"/>
  </p:notesMasterIdLst>
  <p:sldIdLst>
    <p:sldId id="256" r:id="rId2"/>
    <p:sldId id="310" r:id="rId3"/>
    <p:sldId id="352" r:id="rId4"/>
    <p:sldId id="355" r:id="rId5"/>
    <p:sldId id="366" r:id="rId6"/>
    <p:sldId id="357" r:id="rId7"/>
    <p:sldId id="358" r:id="rId8"/>
    <p:sldId id="360" r:id="rId9"/>
    <p:sldId id="367" r:id="rId10"/>
    <p:sldId id="361" r:id="rId11"/>
    <p:sldId id="374" r:id="rId12"/>
    <p:sldId id="369" r:id="rId13"/>
    <p:sldId id="370" r:id="rId14"/>
    <p:sldId id="371" r:id="rId15"/>
    <p:sldId id="373" r:id="rId16"/>
    <p:sldId id="375" r:id="rId17"/>
    <p:sldId id="376" r:id="rId18"/>
    <p:sldId id="378" r:id="rId19"/>
    <p:sldId id="379" r:id="rId20"/>
    <p:sldId id="380" r:id="rId21"/>
    <p:sldId id="381" r:id="rId22"/>
    <p:sldId id="382" r:id="rId23"/>
    <p:sldId id="383" r:id="rId24"/>
    <p:sldId id="384" r:id="rId25"/>
    <p:sldId id="385" r:id="rId26"/>
    <p:sldId id="386" r:id="rId27"/>
    <p:sldId id="387" r:id="rId28"/>
    <p:sldId id="388" r:id="rId29"/>
    <p:sldId id="421" r:id="rId30"/>
    <p:sldId id="422" r:id="rId31"/>
    <p:sldId id="423" r:id="rId32"/>
    <p:sldId id="389" r:id="rId33"/>
    <p:sldId id="424" r:id="rId34"/>
    <p:sldId id="425" r:id="rId35"/>
    <p:sldId id="426" r:id="rId36"/>
    <p:sldId id="427" r:id="rId37"/>
    <p:sldId id="428" r:id="rId38"/>
    <p:sldId id="349" r:id="rId39"/>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5E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76" autoAdjust="0"/>
    <p:restoredTop sz="94660"/>
  </p:normalViewPr>
  <p:slideViewPr>
    <p:cSldViewPr snapToGrid="0" showGuides="1">
      <p:cViewPr varScale="1">
        <p:scale>
          <a:sx n="107" d="100"/>
          <a:sy n="107" d="100"/>
        </p:scale>
        <p:origin x="132" y="186"/>
      </p:cViewPr>
      <p:guideLst>
        <p:guide orient="horz" pos="2183"/>
        <p:guide pos="3795"/>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5CE5F-2384-4ECA-A1A3-47861EA0C823}" type="datetimeFigureOut">
              <a:rPr lang="zh-CN" altLang="en-US" smtClean="0"/>
              <a:t>2019/10/11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CD896-5BB0-47EA-A9FD-AA08636F55D3}" type="slidenum">
              <a:rPr lang="zh-CN" altLang="en-US" smtClean="0"/>
              <a:t>‹#›</a:t>
            </a:fld>
            <a:endParaRPr lang="zh-CN" altLang="en-US"/>
          </a:p>
        </p:txBody>
      </p:sp>
    </p:spTree>
    <p:extLst>
      <p:ext uri="{BB962C8B-B14F-4D97-AF65-F5344CB8AC3E}">
        <p14:creationId xmlns:p14="http://schemas.microsoft.com/office/powerpoint/2010/main" val="166377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1</a:t>
            </a:fld>
            <a:endParaRPr lang="zh-CN" altLang="en-US"/>
          </a:p>
        </p:txBody>
      </p:sp>
    </p:spTree>
    <p:extLst>
      <p:ext uri="{BB962C8B-B14F-4D97-AF65-F5344CB8AC3E}">
        <p14:creationId xmlns:p14="http://schemas.microsoft.com/office/powerpoint/2010/main" val="3589357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663296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47757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451201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350403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33558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787811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281656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150629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574905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248332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2</a:t>
            </a:fld>
            <a:endParaRPr lang="zh-CN" altLang="en-US"/>
          </a:p>
        </p:txBody>
      </p:sp>
    </p:spTree>
    <p:extLst>
      <p:ext uri="{BB962C8B-B14F-4D97-AF65-F5344CB8AC3E}">
        <p14:creationId xmlns:p14="http://schemas.microsoft.com/office/powerpoint/2010/main" val="20951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1761431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3855527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1169830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3241473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1914970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2168154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3539144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2280951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4182454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172964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3</a:t>
            </a:fld>
            <a:endParaRPr lang="zh-CN" altLang="en-US"/>
          </a:p>
        </p:txBody>
      </p:sp>
    </p:spTree>
    <p:extLst>
      <p:ext uri="{BB962C8B-B14F-4D97-AF65-F5344CB8AC3E}">
        <p14:creationId xmlns:p14="http://schemas.microsoft.com/office/powerpoint/2010/main" val="1790274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4207741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1396412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32</a:t>
            </a:fld>
            <a:endParaRPr lang="zh-CN" altLang="en-US">
              <a:solidFill>
                <a:prstClr val="black"/>
              </a:solidFill>
            </a:endParaRPr>
          </a:p>
        </p:txBody>
      </p:sp>
    </p:spTree>
    <p:extLst>
      <p:ext uri="{BB962C8B-B14F-4D97-AF65-F5344CB8AC3E}">
        <p14:creationId xmlns:p14="http://schemas.microsoft.com/office/powerpoint/2010/main" val="2972763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4178378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2943729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35</a:t>
            </a:fld>
            <a:endParaRPr lang="zh-CN" altLang="en-US">
              <a:solidFill>
                <a:prstClr val="black"/>
              </a:solidFill>
            </a:endParaRPr>
          </a:p>
        </p:txBody>
      </p:sp>
    </p:spTree>
    <p:extLst>
      <p:ext uri="{BB962C8B-B14F-4D97-AF65-F5344CB8AC3E}">
        <p14:creationId xmlns:p14="http://schemas.microsoft.com/office/powerpoint/2010/main" val="32892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36</a:t>
            </a:fld>
            <a:endParaRPr lang="zh-CN" altLang="en-US">
              <a:solidFill>
                <a:prstClr val="black"/>
              </a:solidFill>
            </a:endParaRPr>
          </a:p>
        </p:txBody>
      </p:sp>
    </p:spTree>
    <p:extLst>
      <p:ext uri="{BB962C8B-B14F-4D97-AF65-F5344CB8AC3E}">
        <p14:creationId xmlns:p14="http://schemas.microsoft.com/office/powerpoint/2010/main" val="3350780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37</a:t>
            </a:fld>
            <a:endParaRPr lang="zh-CN" altLang="en-US">
              <a:solidFill>
                <a:prstClr val="black"/>
              </a:solidFill>
            </a:endParaRPr>
          </a:p>
        </p:txBody>
      </p:sp>
    </p:spTree>
    <p:extLst>
      <p:ext uri="{BB962C8B-B14F-4D97-AF65-F5344CB8AC3E}">
        <p14:creationId xmlns:p14="http://schemas.microsoft.com/office/powerpoint/2010/main" val="40282470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t>38</a:t>
            </a:fld>
            <a:endParaRPr lang="zh-CN" altLang="en-US"/>
          </a:p>
        </p:txBody>
      </p:sp>
    </p:spTree>
    <p:extLst>
      <p:ext uri="{BB962C8B-B14F-4D97-AF65-F5344CB8AC3E}">
        <p14:creationId xmlns:p14="http://schemas.microsoft.com/office/powerpoint/2010/main" val="2597827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3282079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698830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051735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3638197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3778127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6E22E-BD2F-4CC6-B6B8-732D02813C51}"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23661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2019/10/11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xmlns:p14="http://schemas.microsoft.com/office/powerpoint/2010/main" val="395024517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50D784D-74CC-49A9-95D7-F9265270368D}" type="datetimeFigureOut">
              <a:rPr lang="zh-CN" altLang="en-US" smtClean="0"/>
              <a:t>2019/10/11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9CE88-B01A-4C96-939E-9A9613C2A59B}" type="slidenum">
              <a:rPr lang="zh-CN" altLang="en-US" smtClean="0"/>
              <a:t>‹#›</a:t>
            </a:fld>
            <a:endParaRPr lang="zh-CN" altLang="en-US"/>
          </a:p>
        </p:txBody>
      </p:sp>
    </p:spTree>
    <p:extLst>
      <p:ext uri="{BB962C8B-B14F-4D97-AF65-F5344CB8AC3E}">
        <p14:creationId xmlns:p14="http://schemas.microsoft.com/office/powerpoint/2010/main" val="256076900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50D784D-74CC-49A9-95D7-F9265270368D}" type="datetimeFigureOut">
              <a:rPr lang="zh-CN" altLang="en-US" smtClean="0"/>
              <a:t>2019/10/11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9CE88-B01A-4C96-939E-9A9613C2A59B}" type="slidenum">
              <a:rPr lang="zh-CN" altLang="en-US" smtClean="0"/>
              <a:t>‹#›</a:t>
            </a:fld>
            <a:endParaRPr lang="zh-CN" altLang="en-US"/>
          </a:p>
        </p:txBody>
      </p:sp>
    </p:spTree>
    <p:extLst>
      <p:ext uri="{BB962C8B-B14F-4D97-AF65-F5344CB8AC3E}">
        <p14:creationId xmlns:p14="http://schemas.microsoft.com/office/powerpoint/2010/main" val="130134977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768456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17601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484715"/>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4695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43772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2019/10/11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xmlns:p14="http://schemas.microsoft.com/office/powerpoint/2010/main" val="325337122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2019/10/11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xmlns:p14="http://schemas.microsoft.com/office/powerpoint/2010/main" val="20244782"/>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2516C88-1DBC-4A6F-B7E7-3EF051E8B715}" type="datetimeFigureOut">
              <a:rPr lang="zh-CN" altLang="en-US" smtClean="0"/>
              <a:t>2019/10/11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xmlns:p14="http://schemas.microsoft.com/office/powerpoint/2010/main" val="334181719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50D784D-74CC-49A9-95D7-F9265270368D}" type="datetimeFigureOut">
              <a:rPr lang="zh-CN" altLang="en-US" smtClean="0"/>
              <a:t>2019/10/11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B9CE88-B01A-4C96-939E-9A9613C2A59B}" type="slidenum">
              <a:rPr lang="zh-CN" altLang="en-US" smtClean="0"/>
              <a:t>‹#›</a:t>
            </a:fld>
            <a:endParaRPr lang="zh-CN" altLang="en-US"/>
          </a:p>
        </p:txBody>
      </p:sp>
    </p:spTree>
    <p:extLst>
      <p:ext uri="{BB962C8B-B14F-4D97-AF65-F5344CB8AC3E}">
        <p14:creationId xmlns:p14="http://schemas.microsoft.com/office/powerpoint/2010/main" val="2148906747"/>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50D784D-74CC-49A9-95D7-F9265270368D}" type="datetimeFigureOut">
              <a:rPr lang="zh-CN" altLang="en-US" smtClean="0"/>
              <a:t>2019/10/11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0B9CE88-B01A-4C96-939E-9A9613C2A59B}" type="slidenum">
              <a:rPr lang="zh-CN" altLang="en-US" smtClean="0"/>
              <a:t>‹#›</a:t>
            </a:fld>
            <a:endParaRPr lang="zh-CN" altLang="en-US"/>
          </a:p>
        </p:txBody>
      </p:sp>
    </p:spTree>
    <p:extLst>
      <p:ext uri="{BB962C8B-B14F-4D97-AF65-F5344CB8AC3E}">
        <p14:creationId xmlns:p14="http://schemas.microsoft.com/office/powerpoint/2010/main" val="253477119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0D784D-74CC-49A9-95D7-F9265270368D}" type="datetimeFigureOut">
              <a:rPr lang="zh-CN" altLang="en-US" smtClean="0"/>
              <a:t>2019/10/11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B9CE88-B01A-4C96-939E-9A9613C2A59B}" type="slidenum">
              <a:rPr lang="zh-CN" altLang="en-US" smtClean="0"/>
              <a:t>‹#›</a:t>
            </a:fld>
            <a:endParaRPr lang="zh-CN" altLang="en-US"/>
          </a:p>
        </p:txBody>
      </p:sp>
    </p:spTree>
    <p:extLst>
      <p:ext uri="{BB962C8B-B14F-4D97-AF65-F5344CB8AC3E}">
        <p14:creationId xmlns:p14="http://schemas.microsoft.com/office/powerpoint/2010/main" val="2190365563"/>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0D784D-74CC-49A9-95D7-F9265270368D}" type="datetimeFigureOut">
              <a:rPr lang="zh-CN" altLang="en-US" smtClean="0"/>
              <a:t>2019/10/11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B9CE88-B01A-4C96-939E-9A9613C2A59B}" type="slidenum">
              <a:rPr lang="zh-CN" altLang="en-US" smtClean="0"/>
              <a:t>‹#›</a:t>
            </a:fld>
            <a:endParaRPr lang="zh-CN" altLang="en-US"/>
          </a:p>
        </p:txBody>
      </p:sp>
    </p:spTree>
    <p:extLst>
      <p:ext uri="{BB962C8B-B14F-4D97-AF65-F5344CB8AC3E}">
        <p14:creationId xmlns:p14="http://schemas.microsoft.com/office/powerpoint/2010/main" val="3414869101"/>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0D784D-74CC-49A9-95D7-F9265270368D}" type="datetimeFigureOut">
              <a:rPr lang="zh-CN" altLang="en-US" smtClean="0"/>
              <a:t>2019/10/11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B9CE88-B01A-4C96-939E-9A9613C2A59B}" type="slidenum">
              <a:rPr lang="zh-CN" altLang="en-US" smtClean="0"/>
              <a:t>‹#›</a:t>
            </a:fld>
            <a:endParaRPr lang="zh-CN" altLang="en-US"/>
          </a:p>
        </p:txBody>
      </p:sp>
    </p:spTree>
    <p:extLst>
      <p:ext uri="{BB962C8B-B14F-4D97-AF65-F5344CB8AC3E}">
        <p14:creationId xmlns:p14="http://schemas.microsoft.com/office/powerpoint/2010/main" val="192925201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16C88-1DBC-4A6F-B7E7-3EF051E8B715}" type="datetimeFigureOut">
              <a:rPr lang="zh-CN" altLang="en-US" smtClean="0"/>
              <a:t>2019/10/11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B8A7E-8CFB-4EE6-B02F-58142BF95AC5}" type="slidenum">
              <a:rPr lang="zh-CN" altLang="en-US" smtClean="0"/>
              <a:t>‹#›</a:t>
            </a:fld>
            <a:endParaRPr lang="zh-CN" altLang="en-US"/>
          </a:p>
        </p:txBody>
      </p:sp>
      <p:pic>
        <p:nvPicPr>
          <p:cNvPr id="7" name="图片 6">
            <a:extLst>
              <a:ext uri="{FF2B5EF4-FFF2-40B4-BE49-F238E27FC236}">
                <a16:creationId xmlns:a16="http://schemas.microsoft.com/office/drawing/2014/main" id="{F3580A1A-AB43-492B-9219-68284FE8C9A9}"/>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a:extLst>
              <a:ext uri="{FF2B5EF4-FFF2-40B4-BE49-F238E27FC236}">
                <a16:creationId xmlns:a16="http://schemas.microsoft.com/office/drawing/2014/main" id="{899BA9F4-3A34-4F45-8B04-935EC993E58A}"/>
              </a:ext>
            </a:extLst>
          </p:cNvPr>
          <p:cNvSpPr/>
          <p:nvPr userDrawn="1"/>
        </p:nvSpPr>
        <p:spPr>
          <a:xfrm>
            <a:off x="0" y="0"/>
            <a:ext cx="12192000" cy="6858000"/>
          </a:xfrm>
          <a:prstGeom prst="rect">
            <a:avLst/>
          </a:prstGeom>
          <a:solidFill>
            <a:srgbClr val="F5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2275630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7" r:id="rId13"/>
    <p:sldLayoutId id="2147483660" r:id="rId14"/>
    <p:sldLayoutId id="2147483661" r:id="rId15"/>
    <p:sldLayoutId id="2147483662" r:id="rId16"/>
  </p:sldLayoutIdLst>
  <mc:AlternateContent xmlns:mc="http://schemas.openxmlformats.org/markup-compatibility/2006" xmlns:p14="http://schemas.microsoft.com/office/powerpoint/2010/main">
    <mc:Choice Requires="p14">
      <p:transition p14:dur="1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hemeOverride" Target="../theme/themeOverride3.xml"/><Relationship Id="rId5" Type="http://schemas.openxmlformats.org/officeDocument/2006/relationships/image" Target="../media/image6.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164564" y="2562572"/>
            <a:ext cx="9885872" cy="923330"/>
          </a:xfrm>
          <a:prstGeom prst="rect">
            <a:avLst/>
          </a:prstGeom>
        </p:spPr>
        <p:txBody>
          <a:bodyPr wrap="square">
            <a:spAutoFit/>
          </a:bodyPr>
          <a:lstStyle/>
          <a:p>
            <a:pPr algn="ctr"/>
            <a:r>
              <a:rPr lang="zh-CN" altLang="en-US" sz="5400" b="1" dirty="0">
                <a:solidFill>
                  <a:srgbClr val="C00000"/>
                </a:solidFill>
                <a:latin typeface="字体视界-NEW魏碑体" panose="02010601030101010101" pitchFamily="2" charset="-122"/>
                <a:ea typeface="字体视界-NEW魏碑体" panose="02010601030101010101" pitchFamily="2" charset="-122"/>
                <a:cs typeface="+mn-ea"/>
                <a:sym typeface="+mn-lt"/>
              </a:rPr>
              <a:t>十月份第一次党组织生活会</a:t>
            </a:r>
          </a:p>
        </p:txBody>
      </p:sp>
      <p:pic>
        <p:nvPicPr>
          <p:cNvPr id="13" name="Picture 11" descr="F:\桌面\党政机关\素材\党徽\Nipic_20180988_201509091138025270001.png">
            <a:extLst>
              <a:ext uri="{FF2B5EF4-FFF2-40B4-BE49-F238E27FC236}">
                <a16:creationId xmlns:a16="http://schemas.microsoft.com/office/drawing/2014/main" id="{D3FA70C2-709D-423B-A86A-076781C14E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9529" y="630473"/>
            <a:ext cx="1592941" cy="130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a:extLst>
              <a:ext uri="{FF2B5EF4-FFF2-40B4-BE49-F238E27FC236}">
                <a16:creationId xmlns:a16="http://schemas.microsoft.com/office/drawing/2014/main" id="{549D4624-B2C3-4BC0-AAAC-52569AE1E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02340" flipH="1">
            <a:off x="445196" y="321245"/>
            <a:ext cx="3143832" cy="1309931"/>
          </a:xfrm>
          <a:prstGeom prst="rect">
            <a:avLst/>
          </a:prstGeom>
        </p:spPr>
      </p:pic>
      <p:pic>
        <p:nvPicPr>
          <p:cNvPr id="15" name="图片 14">
            <a:extLst>
              <a:ext uri="{FF2B5EF4-FFF2-40B4-BE49-F238E27FC236}">
                <a16:creationId xmlns:a16="http://schemas.microsoft.com/office/drawing/2014/main" id="{610CBFC9-F8A1-4E9F-AF0A-FB71E8AF18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3642"/>
            <a:ext cx="12357947" cy="2774358"/>
          </a:xfrm>
          <a:prstGeom prst="rect">
            <a:avLst/>
          </a:prstGeom>
        </p:spPr>
      </p:pic>
    </p:spTree>
    <p:extLst>
      <p:ext uri="{BB962C8B-B14F-4D97-AF65-F5344CB8AC3E}">
        <p14:creationId xmlns:p14="http://schemas.microsoft.com/office/powerpoint/2010/main" val="2454413366"/>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2925902" y="1028108"/>
            <a:ext cx="6340197"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二、当代中国发展进步的根本方向</a:t>
            </a:r>
          </a:p>
        </p:txBody>
      </p:sp>
      <p:sp>
        <p:nvSpPr>
          <p:cNvPr id="10" name="矩形 9">
            <a:extLst>
              <a:ext uri="{FF2B5EF4-FFF2-40B4-BE49-F238E27FC236}">
                <a16:creationId xmlns:a16="http://schemas.microsoft.com/office/drawing/2014/main" id="{B319F040-C0C0-4F13-9F26-3AEA6B871279}"/>
              </a:ext>
            </a:extLst>
          </p:cNvPr>
          <p:cNvSpPr/>
          <p:nvPr/>
        </p:nvSpPr>
        <p:spPr>
          <a:xfrm>
            <a:off x="1027031" y="2712600"/>
            <a:ext cx="10348540" cy="900000"/>
          </a:xfrm>
          <a:prstGeom prst="rect">
            <a:avLst/>
          </a:prstGeom>
          <a:noFill/>
          <a:ln>
            <a:solidFill>
              <a:srgbClr val="C00000"/>
            </a:solidFill>
          </a:ln>
        </p:spPr>
        <p:txBody>
          <a:bodyPr wrap="square" rtlCol="0">
            <a:spAutoFit/>
          </a:bodyPr>
          <a:lstStyle/>
          <a:p>
            <a:pPr fontAlgn="base">
              <a:lnSpc>
                <a:spcPct val="150000"/>
              </a:lnSpc>
              <a:spcBef>
                <a:spcPct val="0"/>
              </a:spcBef>
              <a:spcAft>
                <a:spcPct val="0"/>
              </a:spcAft>
            </a:pPr>
            <a:r>
              <a:rPr lang="zh-CN" altLang="en-US" dirty="0">
                <a:latin typeface="微软雅黑" panose="020B0503020204020204" pitchFamily="34" charset="-122"/>
                <a:ea typeface="微软雅黑" panose="020B0503020204020204" pitchFamily="34" charset="-122"/>
                <a:cs typeface="+mn-ea"/>
                <a:sym typeface="+mn-lt"/>
              </a:rPr>
              <a:t>以</a:t>
            </a:r>
            <a:r>
              <a:rPr lang="zh-CN" altLang="en-US" b="1" dirty="0">
                <a:solidFill>
                  <a:srgbClr val="FF0000"/>
                </a:solidFill>
                <a:latin typeface="微软雅黑" panose="020B0503020204020204" pitchFamily="34" charset="-122"/>
                <a:ea typeface="微软雅黑" panose="020B0503020204020204" pitchFamily="34" charset="-122"/>
                <a:cs typeface="+mn-ea"/>
                <a:sym typeface="+mn-lt"/>
              </a:rPr>
              <a:t>毛泽东同志</a:t>
            </a:r>
            <a:r>
              <a:rPr lang="zh-CN" altLang="en-US" dirty="0">
                <a:latin typeface="微软雅黑" panose="020B0503020204020204" pitchFamily="34" charset="-122"/>
                <a:ea typeface="微软雅黑" panose="020B0503020204020204" pitchFamily="34" charset="-122"/>
                <a:cs typeface="+mn-ea"/>
                <a:sym typeface="+mn-lt"/>
              </a:rPr>
              <a:t>为主要代表的中国共产党人，建立了中华人民共和国，确立了社会主义基本制度，为当代中国一切发展进步</a:t>
            </a:r>
            <a:r>
              <a:rPr lang="zh-CN" altLang="en-US" b="1" dirty="0">
                <a:solidFill>
                  <a:srgbClr val="FF0000"/>
                </a:solidFill>
                <a:latin typeface="微软雅黑" panose="020B0503020204020204" pitchFamily="34" charset="-122"/>
                <a:ea typeface="微软雅黑" panose="020B0503020204020204" pitchFamily="34" charset="-122"/>
                <a:cs typeface="+mn-ea"/>
                <a:sym typeface="+mn-lt"/>
              </a:rPr>
              <a:t>奠定了根本政治前提和制度基础</a:t>
            </a:r>
            <a:r>
              <a:rPr lang="zh-CN" altLang="en-US" dirty="0">
                <a:latin typeface="微软雅黑" panose="020B0503020204020204" pitchFamily="34" charset="-122"/>
                <a:ea typeface="微软雅黑" panose="020B0503020204020204" pitchFamily="34" charset="-122"/>
                <a:cs typeface="+mn-ea"/>
                <a:sym typeface="+mn-lt"/>
              </a:rPr>
              <a:t>。</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12" name="矩形 11">
            <a:extLst>
              <a:ext uri="{FF2B5EF4-FFF2-40B4-BE49-F238E27FC236}">
                <a16:creationId xmlns:a16="http://schemas.microsoft.com/office/drawing/2014/main" id="{B319F040-C0C0-4F13-9F26-3AEA6B871279}"/>
              </a:ext>
            </a:extLst>
          </p:cNvPr>
          <p:cNvSpPr/>
          <p:nvPr/>
        </p:nvSpPr>
        <p:spPr>
          <a:xfrm>
            <a:off x="1027031" y="3667177"/>
            <a:ext cx="10348540" cy="468000"/>
          </a:xfrm>
          <a:prstGeom prst="rect">
            <a:avLst/>
          </a:prstGeom>
          <a:noFill/>
          <a:ln>
            <a:solidFill>
              <a:srgbClr val="C00000"/>
            </a:solidFill>
          </a:ln>
        </p:spPr>
        <p:txBody>
          <a:bodyPr wrap="square" rtlCol="0">
            <a:spAutoFit/>
          </a:bodyPr>
          <a:lstStyle/>
          <a:p>
            <a:pPr>
              <a:lnSpc>
                <a:spcPct val="150000"/>
              </a:lnSpc>
              <a:defRPr/>
            </a:pPr>
            <a:r>
              <a:rPr lang="zh-CN" altLang="en-US" dirty="0">
                <a:latin typeface="+mj-lt"/>
                <a:ea typeface="微软雅黑" panose="020B0503020204020204" pitchFamily="34" charset="-122"/>
                <a:cs typeface="+mn-ea"/>
                <a:sym typeface="+mn-lt"/>
              </a:rPr>
              <a:t>以</a:t>
            </a:r>
            <a:r>
              <a:rPr lang="zh-CN" altLang="en-US" b="1" dirty="0">
                <a:solidFill>
                  <a:srgbClr val="FF0000"/>
                </a:solidFill>
                <a:latin typeface="+mj-lt"/>
                <a:ea typeface="微软雅黑" panose="020B0503020204020204" pitchFamily="34" charset="-122"/>
                <a:cs typeface="+mn-ea"/>
                <a:sym typeface="+mn-lt"/>
              </a:rPr>
              <a:t>邓小平同志</a:t>
            </a:r>
            <a:r>
              <a:rPr lang="zh-CN" altLang="en-US" dirty="0">
                <a:latin typeface="+mj-lt"/>
                <a:ea typeface="微软雅黑" panose="020B0503020204020204" pitchFamily="34" charset="-122"/>
                <a:cs typeface="+mn-ea"/>
                <a:sym typeface="+mn-lt"/>
              </a:rPr>
              <a:t>为主要代表的中国共产党人，</a:t>
            </a:r>
            <a:r>
              <a:rPr lang="zh-CN" altLang="en-US" b="1" dirty="0">
                <a:solidFill>
                  <a:srgbClr val="FF0000"/>
                </a:solidFill>
                <a:latin typeface="+mj-lt"/>
                <a:ea typeface="微软雅黑" panose="020B0503020204020204" pitchFamily="34" charset="-122"/>
                <a:cs typeface="+mn-ea"/>
                <a:sym typeface="+mn-lt"/>
              </a:rPr>
              <a:t>成功开创了中国特色社会主义</a:t>
            </a:r>
            <a:r>
              <a:rPr lang="zh-CN" altLang="en-US" dirty="0">
                <a:latin typeface="+mj-lt"/>
                <a:ea typeface="微软雅黑" panose="020B0503020204020204" pitchFamily="34" charset="-122"/>
                <a:cs typeface="+mn-ea"/>
                <a:sym typeface="+mn-lt"/>
              </a:rPr>
              <a:t>。</a:t>
            </a:r>
          </a:p>
        </p:txBody>
      </p:sp>
      <p:sp>
        <p:nvSpPr>
          <p:cNvPr id="13" name="矩形 12">
            <a:extLst>
              <a:ext uri="{FF2B5EF4-FFF2-40B4-BE49-F238E27FC236}">
                <a16:creationId xmlns:a16="http://schemas.microsoft.com/office/drawing/2014/main" id="{B319F040-C0C0-4F13-9F26-3AEA6B871279}"/>
              </a:ext>
            </a:extLst>
          </p:cNvPr>
          <p:cNvSpPr/>
          <p:nvPr/>
        </p:nvSpPr>
        <p:spPr>
          <a:xfrm>
            <a:off x="1027031" y="4189754"/>
            <a:ext cx="10348540" cy="900000"/>
          </a:xfrm>
          <a:prstGeom prst="rect">
            <a:avLst/>
          </a:prstGeom>
          <a:noFill/>
          <a:ln>
            <a:solidFill>
              <a:srgbClr val="C00000"/>
            </a:solidFill>
          </a:ln>
        </p:spPr>
        <p:txBody>
          <a:bodyPr wrap="square" rtlCol="0">
            <a:spAutoFit/>
          </a:bodyPr>
          <a:lstStyle/>
          <a:p>
            <a:pPr>
              <a:lnSpc>
                <a:spcPct val="150000"/>
              </a:lnSpc>
              <a:defRPr/>
            </a:pPr>
            <a:r>
              <a:rPr lang="zh-CN" altLang="en-US" dirty="0">
                <a:latin typeface="+mj-lt"/>
                <a:ea typeface="微软雅黑" panose="020B0503020204020204" pitchFamily="34" charset="-122"/>
                <a:cs typeface="+mn-ea"/>
                <a:sym typeface="+mn-lt"/>
              </a:rPr>
              <a:t>以</a:t>
            </a:r>
            <a:r>
              <a:rPr lang="zh-CN" altLang="en-US" b="1" dirty="0">
                <a:solidFill>
                  <a:srgbClr val="FF0000"/>
                </a:solidFill>
                <a:latin typeface="+mj-lt"/>
                <a:ea typeface="微软雅黑" panose="020B0503020204020204" pitchFamily="34" charset="-122"/>
                <a:cs typeface="+mn-ea"/>
                <a:sym typeface="+mn-lt"/>
              </a:rPr>
              <a:t>江泽民同志</a:t>
            </a:r>
            <a:r>
              <a:rPr lang="zh-CN" altLang="en-US" dirty="0">
                <a:latin typeface="+mj-lt"/>
                <a:ea typeface="微软雅黑" panose="020B0503020204020204" pitchFamily="34" charset="-122"/>
                <a:cs typeface="+mn-ea"/>
                <a:sym typeface="+mn-lt"/>
              </a:rPr>
              <a:t>为主要代表的中国共产党人，确立了社会主义市场经济体制的改革目标和基本框架，确立了</a:t>
            </a:r>
            <a:r>
              <a:rPr lang="zh-CN" altLang="en-US" b="1" dirty="0">
                <a:solidFill>
                  <a:srgbClr val="FF0000"/>
                </a:solidFill>
                <a:latin typeface="+mj-lt"/>
                <a:ea typeface="微软雅黑" panose="020B0503020204020204" pitchFamily="34" charset="-122"/>
                <a:cs typeface="+mn-ea"/>
                <a:sym typeface="+mn-lt"/>
              </a:rPr>
              <a:t>社会主义初级阶段的基本经济制度和分配制度</a:t>
            </a:r>
            <a:r>
              <a:rPr lang="zh-CN" altLang="en-US" dirty="0">
                <a:latin typeface="+mj-lt"/>
                <a:ea typeface="微软雅黑" panose="020B0503020204020204" pitchFamily="34" charset="-122"/>
                <a:cs typeface="+mn-ea"/>
                <a:sym typeface="+mn-lt"/>
              </a:rPr>
              <a:t>。</a:t>
            </a:r>
          </a:p>
        </p:txBody>
      </p:sp>
      <p:sp>
        <p:nvSpPr>
          <p:cNvPr id="14" name="矩形 13">
            <a:extLst>
              <a:ext uri="{FF2B5EF4-FFF2-40B4-BE49-F238E27FC236}">
                <a16:creationId xmlns:a16="http://schemas.microsoft.com/office/drawing/2014/main" id="{B319F040-C0C0-4F13-9F26-3AEA6B871279}"/>
              </a:ext>
            </a:extLst>
          </p:cNvPr>
          <p:cNvSpPr/>
          <p:nvPr/>
        </p:nvSpPr>
        <p:spPr>
          <a:xfrm>
            <a:off x="1027031" y="5144331"/>
            <a:ext cx="10348540" cy="468000"/>
          </a:xfrm>
          <a:prstGeom prst="rect">
            <a:avLst/>
          </a:prstGeom>
          <a:noFill/>
          <a:ln>
            <a:solidFill>
              <a:srgbClr val="C00000"/>
            </a:solidFill>
          </a:ln>
        </p:spPr>
        <p:txBody>
          <a:bodyPr wrap="square" rtlCol="0">
            <a:spAutoFit/>
          </a:bodyPr>
          <a:lstStyle/>
          <a:p>
            <a:pPr>
              <a:lnSpc>
                <a:spcPct val="150000"/>
              </a:lnSpc>
              <a:defRPr/>
            </a:pPr>
            <a:r>
              <a:rPr lang="zh-CN" altLang="en-US" dirty="0">
                <a:latin typeface="+mj-lt"/>
                <a:ea typeface="微软雅黑" panose="020B0503020204020204" pitchFamily="34" charset="-122"/>
                <a:cs typeface="+mn-ea"/>
                <a:sym typeface="+mn-lt"/>
              </a:rPr>
              <a:t>以</a:t>
            </a:r>
            <a:r>
              <a:rPr lang="zh-CN" altLang="en-US" b="1" dirty="0">
                <a:solidFill>
                  <a:srgbClr val="FF0000"/>
                </a:solidFill>
                <a:latin typeface="+mj-lt"/>
                <a:ea typeface="微软雅黑" panose="020B0503020204020204" pitchFamily="34" charset="-122"/>
                <a:cs typeface="+mn-ea"/>
                <a:sym typeface="+mn-lt"/>
              </a:rPr>
              <a:t>胡锦涛同志</a:t>
            </a:r>
            <a:r>
              <a:rPr lang="zh-CN" altLang="en-US" dirty="0">
                <a:latin typeface="+mj-lt"/>
                <a:ea typeface="微软雅黑" panose="020B0503020204020204" pitchFamily="34" charset="-122"/>
                <a:cs typeface="+mn-ea"/>
                <a:sym typeface="+mn-lt"/>
              </a:rPr>
              <a:t>为主要代表的中国共产党人，成功在新的历史起点上</a:t>
            </a:r>
            <a:r>
              <a:rPr lang="zh-CN" altLang="en-US" b="1" dirty="0">
                <a:solidFill>
                  <a:srgbClr val="FF0000"/>
                </a:solidFill>
                <a:latin typeface="+mj-lt"/>
                <a:ea typeface="微软雅黑" panose="020B0503020204020204" pitchFamily="34" charset="-122"/>
                <a:cs typeface="+mn-ea"/>
                <a:sym typeface="+mn-lt"/>
              </a:rPr>
              <a:t>坚持和发展了中国特色社会主义</a:t>
            </a:r>
            <a:r>
              <a:rPr lang="zh-CN" altLang="en-US" dirty="0">
                <a:latin typeface="+mj-lt"/>
                <a:ea typeface="微软雅黑" panose="020B0503020204020204" pitchFamily="34" charset="-122"/>
                <a:cs typeface="+mn-ea"/>
                <a:sym typeface="+mn-lt"/>
              </a:rPr>
              <a:t>。</a:t>
            </a:r>
          </a:p>
        </p:txBody>
      </p:sp>
      <p:sp>
        <p:nvSpPr>
          <p:cNvPr id="15" name="矩形 14">
            <a:extLst>
              <a:ext uri="{FF2B5EF4-FFF2-40B4-BE49-F238E27FC236}">
                <a16:creationId xmlns:a16="http://schemas.microsoft.com/office/drawing/2014/main" id="{B319F040-C0C0-4F13-9F26-3AEA6B871279}"/>
              </a:ext>
            </a:extLst>
          </p:cNvPr>
          <p:cNvSpPr/>
          <p:nvPr/>
        </p:nvSpPr>
        <p:spPr>
          <a:xfrm>
            <a:off x="1027031" y="5666909"/>
            <a:ext cx="10348540" cy="900000"/>
          </a:xfrm>
          <a:prstGeom prst="rect">
            <a:avLst/>
          </a:prstGeom>
          <a:noFill/>
          <a:ln>
            <a:solidFill>
              <a:srgbClr val="C00000"/>
            </a:solidFill>
          </a:ln>
        </p:spPr>
        <p:txBody>
          <a:bodyPr wrap="square" rtlCol="0">
            <a:spAutoFit/>
          </a:bodyPr>
          <a:lstStyle/>
          <a:p>
            <a:pPr>
              <a:lnSpc>
                <a:spcPct val="150000"/>
              </a:lnSpc>
              <a:defRPr/>
            </a:pPr>
            <a:r>
              <a:rPr lang="zh-CN" altLang="en-US" dirty="0">
                <a:latin typeface="+mj-lt"/>
                <a:ea typeface="微软雅黑" panose="020B0503020204020204" pitchFamily="34" charset="-122"/>
                <a:cs typeface="+mn-ea"/>
                <a:sym typeface="+mn-lt"/>
              </a:rPr>
              <a:t>以</a:t>
            </a:r>
            <a:r>
              <a:rPr lang="zh-CN" altLang="en-US" b="1" dirty="0">
                <a:solidFill>
                  <a:srgbClr val="FF0000"/>
                </a:solidFill>
                <a:latin typeface="+mj-lt"/>
                <a:ea typeface="微软雅黑" panose="020B0503020204020204" pitchFamily="34" charset="-122"/>
                <a:cs typeface="+mn-ea"/>
                <a:sym typeface="+mn-lt"/>
              </a:rPr>
              <a:t>习近平同志</a:t>
            </a:r>
            <a:r>
              <a:rPr lang="zh-CN" altLang="en-US" dirty="0">
                <a:latin typeface="+mj-lt"/>
                <a:ea typeface="微软雅黑" panose="020B0503020204020204" pitchFamily="34" charset="-122"/>
                <a:cs typeface="+mn-ea"/>
                <a:sym typeface="+mn-lt"/>
              </a:rPr>
              <a:t>为核心的党中央，确立新时代坚持和发展中国特色社会主义的基本方略，统揽伟大斗争、伟大工程、伟大事业、伟大梦想，</a:t>
            </a:r>
            <a:r>
              <a:rPr lang="zh-CN" altLang="en-US" b="1" dirty="0">
                <a:solidFill>
                  <a:srgbClr val="FF0000"/>
                </a:solidFill>
                <a:latin typeface="+mj-lt"/>
                <a:ea typeface="微软雅黑" panose="020B0503020204020204" pitchFamily="34" charset="-122"/>
                <a:cs typeface="+mn-ea"/>
                <a:sym typeface="+mn-lt"/>
              </a:rPr>
              <a:t>推动中国特色社会主义进入了新时代</a:t>
            </a:r>
            <a:r>
              <a:rPr lang="zh-CN" altLang="en-US" dirty="0">
                <a:latin typeface="+mj-lt"/>
                <a:ea typeface="微软雅黑" panose="020B0503020204020204" pitchFamily="34" charset="-122"/>
                <a:cs typeface="+mn-ea"/>
                <a:sym typeface="+mn-lt"/>
              </a:rPr>
              <a:t>。</a:t>
            </a:r>
          </a:p>
        </p:txBody>
      </p:sp>
      <p:sp>
        <p:nvSpPr>
          <p:cNvPr id="16" name="箭头: 五边形 7">
            <a:extLst>
              <a:ext uri="{FF2B5EF4-FFF2-40B4-BE49-F238E27FC236}">
                <a16:creationId xmlns:a16="http://schemas.microsoft.com/office/drawing/2014/main" id="{BB4F0E38-E6A0-4936-9F69-D15C1DE78F25}"/>
              </a:ext>
            </a:extLst>
          </p:cNvPr>
          <p:cNvSpPr/>
          <p:nvPr/>
        </p:nvSpPr>
        <p:spPr bwMode="auto">
          <a:xfrm>
            <a:off x="1060286" y="186630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1.</a:t>
            </a:r>
            <a:r>
              <a:rPr lang="zh-CN" altLang="en-US" sz="2000" dirty="0">
                <a:solidFill>
                  <a:schemeClr val="bg1"/>
                </a:solidFill>
                <a:latin typeface="微软雅黑" panose="020B0503020204020204" pitchFamily="34" charset="-122"/>
                <a:ea typeface="微软雅黑" panose="020B0503020204020204" pitchFamily="34" charset="-122"/>
                <a:cs typeface="+mn-ea"/>
              </a:rPr>
              <a:t>中国特色社会主义是历史的结论、人民的选择</a:t>
            </a:r>
          </a:p>
        </p:txBody>
      </p:sp>
    </p:spTree>
    <p:extLst>
      <p:ext uri="{BB962C8B-B14F-4D97-AF65-F5344CB8AC3E}">
        <p14:creationId xmlns:p14="http://schemas.microsoft.com/office/powerpoint/2010/main" val="5533528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2925902" y="1028108"/>
            <a:ext cx="6340197"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二、当代中国发展进步的根本方向</a:t>
            </a:r>
          </a:p>
        </p:txBody>
      </p:sp>
      <p:sp>
        <p:nvSpPr>
          <p:cNvPr id="8" name="箭头: 五边形 7">
            <a:extLst>
              <a:ext uri="{FF2B5EF4-FFF2-40B4-BE49-F238E27FC236}">
                <a16:creationId xmlns:a16="http://schemas.microsoft.com/office/drawing/2014/main" id="{BB4F0E38-E6A0-4936-9F69-D15C1DE78F25}"/>
              </a:ext>
            </a:extLst>
          </p:cNvPr>
          <p:cNvSpPr/>
          <p:nvPr/>
        </p:nvSpPr>
        <p:spPr bwMode="auto">
          <a:xfrm>
            <a:off x="1060286" y="1844532"/>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2.</a:t>
            </a:r>
            <a:r>
              <a:rPr lang="zh-CN" altLang="en-US" sz="2000" dirty="0">
                <a:solidFill>
                  <a:schemeClr val="bg1"/>
                </a:solidFill>
                <a:latin typeface="微软雅黑" panose="020B0503020204020204" pitchFamily="34" charset="-122"/>
                <a:ea typeface="微软雅黑" panose="020B0503020204020204" pitchFamily="34" charset="-122"/>
                <a:cs typeface="+mn-ea"/>
              </a:rPr>
              <a:t>中国特色社会主义是社会主义，不是别的什么主义</a:t>
            </a:r>
          </a:p>
        </p:txBody>
      </p:sp>
      <p:sp>
        <p:nvSpPr>
          <p:cNvPr id="10" name="矩形 9">
            <a:extLst>
              <a:ext uri="{FF2B5EF4-FFF2-40B4-BE49-F238E27FC236}">
                <a16:creationId xmlns:a16="http://schemas.microsoft.com/office/drawing/2014/main" id="{B319F040-C0C0-4F13-9F26-3AEA6B871279}"/>
              </a:ext>
            </a:extLst>
          </p:cNvPr>
          <p:cNvSpPr/>
          <p:nvPr/>
        </p:nvSpPr>
        <p:spPr>
          <a:xfrm>
            <a:off x="1027031" y="2712600"/>
            <a:ext cx="10348540" cy="3782895"/>
          </a:xfrm>
          <a:prstGeom prst="rect">
            <a:avLst/>
          </a:prstGeom>
          <a:noFill/>
          <a:ln>
            <a:solidFill>
              <a:srgbClr val="C00000"/>
            </a:solidFill>
          </a:ln>
        </p:spPr>
        <p:txBody>
          <a:bodyPr wrap="square" rtlCol="0">
            <a:spAutoFit/>
          </a:bodyPr>
          <a:lstStyle/>
          <a:p>
            <a:pPr fontAlgn="base">
              <a:lnSpc>
                <a:spcPct val="150000"/>
              </a:lnSpc>
              <a:spcBef>
                <a:spcPct val="0"/>
              </a:spcBef>
              <a:spcAft>
                <a:spcPct val="0"/>
              </a:spcAft>
            </a:pPr>
            <a:r>
              <a:rPr lang="zh-CN" altLang="en-US" dirty="0">
                <a:latin typeface="微软雅黑" panose="020B0503020204020204" pitchFamily="34" charset="-122"/>
                <a:ea typeface="微软雅黑" panose="020B0503020204020204" pitchFamily="34" charset="-122"/>
                <a:cs typeface="+mn-ea"/>
                <a:sym typeface="+mn-lt"/>
              </a:rPr>
              <a:t>　我们说中国特色社会主义是社会主义，那就是不论怎么改革、怎么开放，都始终坚持中国特色社会主义道路、理论、制度、文化，全面贯彻党的基本理论、基本路线、基本方略。这就包括在</a:t>
            </a:r>
            <a:r>
              <a:rPr lang="zh-CN" altLang="en-US" dirty="0">
                <a:solidFill>
                  <a:srgbClr val="FF0000"/>
                </a:solidFill>
                <a:latin typeface="微软雅黑" panose="020B0503020204020204" pitchFamily="34" charset="-122"/>
                <a:ea typeface="微软雅黑" panose="020B0503020204020204" pitchFamily="34" charset="-122"/>
                <a:cs typeface="+mn-ea"/>
                <a:sym typeface="+mn-lt"/>
              </a:rPr>
              <a:t>中国共产党领导</a:t>
            </a:r>
            <a:r>
              <a:rPr lang="zh-CN" altLang="en-US" dirty="0">
                <a:latin typeface="微软雅黑" panose="020B0503020204020204" pitchFamily="34" charset="-122"/>
                <a:ea typeface="微软雅黑" panose="020B0503020204020204" pitchFamily="34" charset="-122"/>
                <a:cs typeface="+mn-ea"/>
                <a:sym typeface="+mn-lt"/>
              </a:rPr>
              <a:t>下，立足基本国情，以</a:t>
            </a:r>
            <a:r>
              <a:rPr lang="zh-CN" altLang="en-US" dirty="0">
                <a:solidFill>
                  <a:srgbClr val="FF0000"/>
                </a:solidFill>
                <a:latin typeface="微软雅黑" panose="020B0503020204020204" pitchFamily="34" charset="-122"/>
                <a:ea typeface="微软雅黑" panose="020B0503020204020204" pitchFamily="34" charset="-122"/>
                <a:cs typeface="+mn-ea"/>
                <a:sym typeface="+mn-lt"/>
              </a:rPr>
              <a:t>经济建设</a:t>
            </a:r>
            <a:r>
              <a:rPr lang="zh-CN" altLang="en-US" dirty="0">
                <a:latin typeface="微软雅黑" panose="020B0503020204020204" pitchFamily="34" charset="-122"/>
                <a:ea typeface="微软雅黑" panose="020B0503020204020204" pitchFamily="34" charset="-122"/>
                <a:cs typeface="+mn-ea"/>
                <a:sym typeface="+mn-lt"/>
              </a:rPr>
              <a:t>为中心，坚持</a:t>
            </a:r>
            <a:r>
              <a:rPr lang="zh-CN" altLang="en-US" dirty="0">
                <a:solidFill>
                  <a:srgbClr val="FF0000"/>
                </a:solidFill>
                <a:latin typeface="微软雅黑" panose="020B0503020204020204" pitchFamily="34" charset="-122"/>
                <a:ea typeface="微软雅黑" panose="020B0503020204020204" pitchFamily="34" charset="-122"/>
                <a:cs typeface="+mn-ea"/>
                <a:sym typeface="+mn-lt"/>
              </a:rPr>
              <a:t>四项基本原则</a:t>
            </a:r>
            <a:r>
              <a:rPr lang="zh-CN" altLang="en-US" dirty="0">
                <a:latin typeface="微软雅黑" panose="020B0503020204020204" pitchFamily="34" charset="-122"/>
                <a:ea typeface="微软雅黑" panose="020B0503020204020204" pitchFamily="34" charset="-122"/>
                <a:cs typeface="+mn-ea"/>
                <a:sym typeface="+mn-lt"/>
              </a:rPr>
              <a:t>，坚持</a:t>
            </a:r>
            <a:r>
              <a:rPr lang="zh-CN" altLang="en-US" dirty="0">
                <a:solidFill>
                  <a:srgbClr val="FF0000"/>
                </a:solidFill>
                <a:latin typeface="微软雅黑" panose="020B0503020204020204" pitchFamily="34" charset="-122"/>
                <a:ea typeface="微软雅黑" panose="020B0503020204020204" pitchFamily="34" charset="-122"/>
                <a:cs typeface="+mn-ea"/>
                <a:sym typeface="+mn-lt"/>
              </a:rPr>
              <a:t>改革开放</a:t>
            </a:r>
            <a:r>
              <a:rPr lang="zh-CN" altLang="en-US" dirty="0">
                <a:latin typeface="微软雅黑" panose="020B0503020204020204" pitchFamily="34" charset="-122"/>
                <a:ea typeface="微软雅黑" panose="020B0503020204020204" pitchFamily="34" charset="-122"/>
                <a:cs typeface="+mn-ea"/>
                <a:sym typeface="+mn-lt"/>
              </a:rPr>
              <a:t>，解放和发展社会生产力，统筹推进</a:t>
            </a:r>
            <a:r>
              <a:rPr lang="zh-CN" altLang="en-US" dirty="0">
                <a:solidFill>
                  <a:srgbClr val="FF0000"/>
                </a:solidFill>
                <a:latin typeface="微软雅黑" panose="020B0503020204020204" pitchFamily="34" charset="-122"/>
                <a:ea typeface="微软雅黑" panose="020B0503020204020204" pitchFamily="34" charset="-122"/>
                <a:cs typeface="+mn-ea"/>
                <a:sym typeface="+mn-lt"/>
              </a:rPr>
              <a:t>“五位一体”</a:t>
            </a:r>
            <a:r>
              <a:rPr lang="zh-CN" altLang="en-US" dirty="0">
                <a:latin typeface="微软雅黑" panose="020B0503020204020204" pitchFamily="34" charset="-122"/>
                <a:ea typeface="微软雅黑" panose="020B0503020204020204" pitchFamily="34" charset="-122"/>
                <a:cs typeface="+mn-ea"/>
                <a:sym typeface="+mn-lt"/>
              </a:rPr>
              <a:t>总体布局，协调推进</a:t>
            </a:r>
            <a:r>
              <a:rPr lang="zh-CN" altLang="en-US" dirty="0">
                <a:solidFill>
                  <a:srgbClr val="FF0000"/>
                </a:solidFill>
                <a:latin typeface="微软雅黑" panose="020B0503020204020204" pitchFamily="34" charset="-122"/>
                <a:ea typeface="微软雅黑" panose="020B0503020204020204" pitchFamily="34" charset="-122"/>
                <a:cs typeface="+mn-ea"/>
                <a:sym typeface="+mn-lt"/>
              </a:rPr>
              <a:t>“四个全面”</a:t>
            </a:r>
            <a:r>
              <a:rPr lang="zh-CN" altLang="en-US" dirty="0">
                <a:latin typeface="微软雅黑" panose="020B0503020204020204" pitchFamily="34" charset="-122"/>
                <a:ea typeface="微软雅黑" panose="020B0503020204020204" pitchFamily="34" charset="-122"/>
                <a:cs typeface="+mn-ea"/>
                <a:sym typeface="+mn-lt"/>
              </a:rPr>
              <a:t>战略布局，促进人的全面发展，逐步实现全体人民共同富裕，建设富强民主文明和谐美丽的社会主义现代化强国；包括坚持</a:t>
            </a:r>
            <a:r>
              <a:rPr lang="zh-CN" altLang="en-US" dirty="0">
                <a:solidFill>
                  <a:srgbClr val="FF0000"/>
                </a:solidFill>
                <a:latin typeface="微软雅黑" panose="020B0503020204020204" pitchFamily="34" charset="-122"/>
                <a:ea typeface="微软雅黑" panose="020B0503020204020204" pitchFamily="34" charset="-122"/>
                <a:cs typeface="+mn-ea"/>
                <a:sym typeface="+mn-lt"/>
              </a:rPr>
              <a:t>人民代表大会制度的根本政治制度</a:t>
            </a:r>
            <a:r>
              <a:rPr lang="zh-CN" altLang="en-US" dirty="0">
                <a:latin typeface="微软雅黑" panose="020B0503020204020204" pitchFamily="34" charset="-122"/>
                <a:ea typeface="微软雅黑" panose="020B0503020204020204" pitchFamily="34" charset="-122"/>
                <a:cs typeface="+mn-ea"/>
                <a:sym typeface="+mn-lt"/>
              </a:rPr>
              <a:t>，中国共产党领导的多党合作和政治协商制度、民族区域自治制度以及基层群众自治制度等基本政治制度，中国特色社会主义法律体系，公有制为主体、多种所有制经济共同发展的基本经济制度等等。这些都是在新的历史条件下体现科学社会主义基本原则的内容，如果丢掉了这些，那就不成其为社会主义了。</a:t>
            </a:r>
            <a:endParaRPr lang="zh-CN" altLang="en-US" sz="160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197746698"/>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2925902" y="1028108"/>
            <a:ext cx="6340197"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二、当代中国发展进步的根本方向</a:t>
            </a:r>
          </a:p>
        </p:txBody>
      </p:sp>
      <p:sp>
        <p:nvSpPr>
          <p:cNvPr id="8" name="箭头: 五边形 7">
            <a:extLst>
              <a:ext uri="{FF2B5EF4-FFF2-40B4-BE49-F238E27FC236}">
                <a16:creationId xmlns:a16="http://schemas.microsoft.com/office/drawing/2014/main" id="{BB4F0E38-E6A0-4936-9F69-D15C1DE78F25}"/>
              </a:ext>
            </a:extLst>
          </p:cNvPr>
          <p:cNvSpPr/>
          <p:nvPr/>
        </p:nvSpPr>
        <p:spPr bwMode="auto">
          <a:xfrm>
            <a:off x="1060286" y="1844532"/>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3.</a:t>
            </a:r>
            <a:r>
              <a:rPr lang="zh-CN" altLang="en-US" sz="2000" dirty="0">
                <a:solidFill>
                  <a:schemeClr val="bg1"/>
                </a:solidFill>
                <a:latin typeface="微软雅黑" panose="020B0503020204020204" pitchFamily="34" charset="-122"/>
                <a:ea typeface="微软雅黑" panose="020B0503020204020204" pitchFamily="34" charset="-122"/>
                <a:cs typeface="+mn-ea"/>
              </a:rPr>
              <a:t>中国特色社会主义事业总体布局和战略布局</a:t>
            </a:r>
          </a:p>
        </p:txBody>
      </p:sp>
      <p:sp>
        <p:nvSpPr>
          <p:cNvPr id="16" name="矩形 15">
            <a:extLst>
              <a:ext uri="{FF2B5EF4-FFF2-40B4-BE49-F238E27FC236}">
                <a16:creationId xmlns:a16="http://schemas.microsoft.com/office/drawing/2014/main" id="{CCE2FDC3-91B9-4866-97DB-210CA6E779DA}"/>
              </a:ext>
            </a:extLst>
          </p:cNvPr>
          <p:cNvSpPr/>
          <p:nvPr/>
        </p:nvSpPr>
        <p:spPr bwMode="auto">
          <a:xfrm>
            <a:off x="1060286" y="2623936"/>
            <a:ext cx="10075800" cy="90000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b="1" dirty="0">
                <a:solidFill>
                  <a:srgbClr val="FF0000"/>
                </a:solidFill>
                <a:latin typeface="微软雅黑" panose="020B0503020204020204" pitchFamily="34" charset="-122"/>
                <a:ea typeface="微软雅黑" panose="020B0503020204020204" pitchFamily="34" charset="-122"/>
              </a:rPr>
              <a:t>“五位一体”总体布局：</a:t>
            </a:r>
            <a:r>
              <a:rPr lang="zh-CN" altLang="en-US" dirty="0">
                <a:latin typeface="微软雅黑" panose="020B0503020204020204" pitchFamily="34" charset="-122"/>
                <a:ea typeface="微软雅黑" panose="020B0503020204020204" pitchFamily="34" charset="-122"/>
              </a:rPr>
              <a:t>经济建设、政治建设、文化建设、社会建设、生态文明建设</a:t>
            </a:r>
            <a:endParaRPr lang="en-US" altLang="zh-CN" dirty="0">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pPr>
            <a:r>
              <a:rPr lang="zh-CN" altLang="en-US" b="1" dirty="0">
                <a:solidFill>
                  <a:srgbClr val="FF0000"/>
                </a:solidFill>
                <a:latin typeface="微软雅黑" panose="020B0503020204020204" pitchFamily="34" charset="-122"/>
                <a:ea typeface="微软雅黑" panose="020B0503020204020204" pitchFamily="34" charset="-122"/>
              </a:rPr>
              <a:t>“四个全面”战略布局：</a:t>
            </a:r>
            <a:r>
              <a:rPr lang="zh-CN" altLang="en-US" dirty="0">
                <a:latin typeface="微软雅黑" panose="020B0503020204020204" pitchFamily="34" charset="-122"/>
                <a:ea typeface="微软雅黑" panose="020B0503020204020204" pitchFamily="34" charset="-122"/>
              </a:rPr>
              <a:t>全面建成小康社会、全面深化改革、全面依法治国、全面从严治党</a:t>
            </a:r>
            <a:endParaRPr lang="zh-CN" altLang="en-US" dirty="0">
              <a:latin typeface="微软雅黑" panose="020B0503020204020204" pitchFamily="34" charset="-122"/>
              <a:ea typeface="微软雅黑" panose="020B0503020204020204" pitchFamily="34" charset="-122"/>
              <a:sym typeface="+mn-lt"/>
            </a:endParaRPr>
          </a:p>
        </p:txBody>
      </p:sp>
      <p:sp>
        <p:nvSpPr>
          <p:cNvPr id="17" name="圆角矩形 16">
            <a:extLst>
              <a:ext uri="{FF2B5EF4-FFF2-40B4-BE49-F238E27FC236}">
                <a16:creationId xmlns:a16="http://schemas.microsoft.com/office/drawing/2014/main" id="{86AF352B-A6E0-4075-BA61-72BFA18FADC7}"/>
              </a:ext>
            </a:extLst>
          </p:cNvPr>
          <p:cNvSpPr/>
          <p:nvPr/>
        </p:nvSpPr>
        <p:spPr>
          <a:xfrm>
            <a:off x="1060286" y="3853542"/>
            <a:ext cx="1479736" cy="1324955"/>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3600" b="1" dirty="0">
                <a:solidFill>
                  <a:schemeClr val="bg1"/>
                </a:solidFill>
                <a:latin typeface="微软雅黑" panose="020B0503020204020204" pitchFamily="34" charset="-122"/>
                <a:ea typeface="微软雅黑" panose="020B0503020204020204" pitchFamily="34" charset="-122"/>
                <a:sym typeface="+mn-lt"/>
              </a:rPr>
              <a:t>五位一体</a:t>
            </a:r>
          </a:p>
        </p:txBody>
      </p:sp>
      <p:sp>
        <p:nvSpPr>
          <p:cNvPr id="18" name="圆角矩形 17">
            <a:extLst>
              <a:ext uri="{FF2B5EF4-FFF2-40B4-BE49-F238E27FC236}">
                <a16:creationId xmlns:a16="http://schemas.microsoft.com/office/drawing/2014/main" id="{085B764C-6C4B-42A1-AF65-5B2559AC2EAD}"/>
              </a:ext>
            </a:extLst>
          </p:cNvPr>
          <p:cNvSpPr/>
          <p:nvPr/>
        </p:nvSpPr>
        <p:spPr>
          <a:xfrm>
            <a:off x="1060286" y="5291995"/>
            <a:ext cx="1479736" cy="1324955"/>
          </a:xfrm>
          <a:prstGeom prst="roundRect">
            <a:avLst/>
          </a:prstGeom>
          <a:solidFill>
            <a:schemeClr val="accent1"/>
          </a:solidFill>
          <a:ln>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sz="3600" b="1" dirty="0">
                <a:solidFill>
                  <a:schemeClr val="bg1"/>
                </a:solidFill>
                <a:latin typeface="微软雅黑" panose="020B0503020204020204" pitchFamily="34" charset="-122"/>
                <a:ea typeface="微软雅黑" panose="020B0503020204020204" pitchFamily="34" charset="-122"/>
                <a:sym typeface="+mn-lt"/>
              </a:rPr>
              <a:t>四个全面</a:t>
            </a:r>
          </a:p>
        </p:txBody>
      </p:sp>
      <p:sp>
        <p:nvSpPr>
          <p:cNvPr id="19" name="圆角矩形 18">
            <a:extLst>
              <a:ext uri="{FF2B5EF4-FFF2-40B4-BE49-F238E27FC236}">
                <a16:creationId xmlns:a16="http://schemas.microsoft.com/office/drawing/2014/main" id="{CCC087CE-0126-477D-AF5B-ED87CF10E1A6}"/>
              </a:ext>
            </a:extLst>
          </p:cNvPr>
          <p:cNvSpPr/>
          <p:nvPr/>
        </p:nvSpPr>
        <p:spPr>
          <a:xfrm>
            <a:off x="1060286" y="5291995"/>
            <a:ext cx="10075800" cy="1324955"/>
          </a:xfrm>
          <a:prstGeom prst="roundRect">
            <a:avLst/>
          </a:prstGeom>
          <a:noFill/>
          <a:ln w="12700">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Microsoft YaHei" panose="020F0502020204030204"/>
              <a:ea typeface="字魂35号-经典雅黑"/>
              <a:cs typeface="+mn-ea"/>
              <a:sym typeface="+mn-lt"/>
            </a:endParaRPr>
          </a:p>
        </p:txBody>
      </p:sp>
      <p:sp>
        <p:nvSpPr>
          <p:cNvPr id="22" name="圆角矩形 21">
            <a:extLst>
              <a:ext uri="{FF2B5EF4-FFF2-40B4-BE49-F238E27FC236}">
                <a16:creationId xmlns:a16="http://schemas.microsoft.com/office/drawing/2014/main" id="{280F8697-866D-41CD-B66C-4E2734021C3D}"/>
              </a:ext>
            </a:extLst>
          </p:cNvPr>
          <p:cNvSpPr/>
          <p:nvPr/>
        </p:nvSpPr>
        <p:spPr>
          <a:xfrm>
            <a:off x="1060286" y="3853542"/>
            <a:ext cx="10075800" cy="1324955"/>
          </a:xfrm>
          <a:prstGeom prst="roundRect">
            <a:avLst/>
          </a:prstGeom>
          <a:noFill/>
          <a:ln w="12700">
            <a:solidFill>
              <a:schemeClr val="tx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Microsoft YaHei" panose="020F0502020204030204"/>
              <a:ea typeface="字魂35号-经典雅黑"/>
              <a:cs typeface="+mn-ea"/>
              <a:sym typeface="+mn-lt"/>
            </a:endParaRPr>
          </a:p>
        </p:txBody>
      </p:sp>
      <p:sp>
        <p:nvSpPr>
          <p:cNvPr id="23" name="矩形 22">
            <a:extLst>
              <a:ext uri="{FF2B5EF4-FFF2-40B4-BE49-F238E27FC236}">
                <a16:creationId xmlns:a16="http://schemas.microsoft.com/office/drawing/2014/main" id="{50E19B7C-0D4C-4AD2-A7AE-B68AFE9A50E6}"/>
              </a:ext>
            </a:extLst>
          </p:cNvPr>
          <p:cNvSpPr/>
          <p:nvPr/>
        </p:nvSpPr>
        <p:spPr>
          <a:xfrm>
            <a:off x="2925902" y="3850755"/>
            <a:ext cx="7992469" cy="1338828"/>
          </a:xfrm>
          <a:prstGeom prst="rect">
            <a:avLst/>
          </a:prstGeom>
          <a:noFill/>
        </p:spPr>
        <p:txBody>
          <a:bodyPr wrap="square">
            <a:spAutoFit/>
          </a:bodyPr>
          <a:lstStyle/>
          <a:p>
            <a:pPr>
              <a:lnSpc>
                <a:spcPct val="150000"/>
              </a:lnSpc>
            </a:pPr>
            <a:r>
              <a:rPr lang="zh-CN" altLang="en-US" dirty="0">
                <a:solidFill>
                  <a:srgbClr val="C00000"/>
                </a:solidFill>
                <a:latin typeface="微软雅黑" panose="020B0503020204020204" pitchFamily="34" charset="-122"/>
                <a:ea typeface="微软雅黑" panose="020B0503020204020204" pitchFamily="34" charset="-122"/>
              </a:rPr>
              <a:t>坚持以经济建设为中心，促进经济、政治、文化、社会、生态文明建设各方面相协调，推动生产关系与生产力、上层建筑与经济基础相适应，推进中国特色社会主义事业全面发展、全面进步。</a:t>
            </a:r>
          </a:p>
        </p:txBody>
      </p:sp>
      <p:sp>
        <p:nvSpPr>
          <p:cNvPr id="24" name="矩形 23">
            <a:extLst>
              <a:ext uri="{FF2B5EF4-FFF2-40B4-BE49-F238E27FC236}">
                <a16:creationId xmlns:a16="http://schemas.microsoft.com/office/drawing/2014/main" id="{9C2E2930-7CE5-4A21-8B36-803FC93BCFE1}"/>
              </a:ext>
            </a:extLst>
          </p:cNvPr>
          <p:cNvSpPr/>
          <p:nvPr/>
        </p:nvSpPr>
        <p:spPr>
          <a:xfrm>
            <a:off x="2925902" y="5506923"/>
            <a:ext cx="7992469" cy="874407"/>
          </a:xfrm>
          <a:prstGeom prst="rect">
            <a:avLst/>
          </a:prstGeom>
          <a:noFill/>
        </p:spPr>
        <p:txBody>
          <a:bodyPr wrap="square">
            <a:spAutoFit/>
          </a:bodyPr>
          <a:lstStyle/>
          <a:p>
            <a:pPr>
              <a:lnSpc>
                <a:spcPct val="150000"/>
              </a:lnSpc>
            </a:pPr>
            <a:r>
              <a:rPr lang="zh-CN" altLang="en-US" dirty="0">
                <a:solidFill>
                  <a:srgbClr val="C00000"/>
                </a:solidFill>
                <a:latin typeface="微软雅黑" panose="020B0503020204020204" pitchFamily="34" charset="-122"/>
                <a:ea typeface="微软雅黑" panose="020B0503020204020204" pitchFamily="34" charset="-122"/>
              </a:rPr>
              <a:t>要深刻认识“四个全面”之间的有机联系，将其作为具有内在理论和实践逻辑关系的统一体来把握和理解，努力做到相辅相成、相互促进、相得益彰。</a:t>
            </a:r>
          </a:p>
        </p:txBody>
      </p:sp>
    </p:spTree>
    <p:extLst>
      <p:ext uri="{BB962C8B-B14F-4D97-AF65-F5344CB8AC3E}">
        <p14:creationId xmlns:p14="http://schemas.microsoft.com/office/powerpoint/2010/main" val="2698436520"/>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3300"/>
                            </p:stCondLst>
                            <p:childTnLst>
                              <p:par>
                                <p:cTn id="44" presetID="53" presetClass="entr" presetSubtype="16"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250" fill="hold"/>
                                        <p:tgtEl>
                                          <p:spTgt spid="17"/>
                                        </p:tgtEl>
                                        <p:attrNameLst>
                                          <p:attrName>ppt_w</p:attrName>
                                        </p:attrNameLst>
                                      </p:cBhvr>
                                      <p:tavLst>
                                        <p:tav tm="0">
                                          <p:val>
                                            <p:fltVal val="0"/>
                                          </p:val>
                                        </p:tav>
                                        <p:tav tm="100000">
                                          <p:val>
                                            <p:strVal val="#ppt_w"/>
                                          </p:val>
                                        </p:tav>
                                      </p:tavLst>
                                    </p:anim>
                                    <p:anim calcmode="lin" valueType="num">
                                      <p:cBhvr>
                                        <p:cTn id="47" dur="250" fill="hold"/>
                                        <p:tgtEl>
                                          <p:spTgt spid="17"/>
                                        </p:tgtEl>
                                        <p:attrNameLst>
                                          <p:attrName>ppt_h</p:attrName>
                                        </p:attrNameLst>
                                      </p:cBhvr>
                                      <p:tavLst>
                                        <p:tav tm="0">
                                          <p:val>
                                            <p:fltVal val="0"/>
                                          </p:val>
                                        </p:tav>
                                        <p:tav tm="100000">
                                          <p:val>
                                            <p:strVal val="#ppt_h"/>
                                          </p:val>
                                        </p:tav>
                                      </p:tavLst>
                                    </p:anim>
                                    <p:animEffect transition="in" filter="fade">
                                      <p:cBhvr>
                                        <p:cTn id="48" dur="250"/>
                                        <p:tgtEl>
                                          <p:spTgt spid="17"/>
                                        </p:tgtEl>
                                      </p:cBhvr>
                                    </p:animEffect>
                                  </p:childTnLst>
                                </p:cTn>
                              </p:par>
                              <p:par>
                                <p:cTn id="49" presetID="6" presetClass="emph" presetSubtype="0" decel="100000" fill="hold" grpId="1" nodeType="withEffect">
                                  <p:stCondLst>
                                    <p:cond delay="200"/>
                                  </p:stCondLst>
                                  <p:childTnLst>
                                    <p:animScale>
                                      <p:cBhvr>
                                        <p:cTn id="50" dur="250" fill="hold"/>
                                        <p:tgtEl>
                                          <p:spTgt spid="17"/>
                                        </p:tgtEl>
                                      </p:cBhvr>
                                      <p:by x="120000" y="120000"/>
                                    </p:animScale>
                                  </p:childTnLst>
                                </p:cTn>
                              </p:par>
                              <p:par>
                                <p:cTn id="51" presetID="6" presetClass="emph" presetSubtype="0" decel="100000" fill="hold" grpId="2" nodeType="withEffect">
                                  <p:stCondLst>
                                    <p:cond delay="400"/>
                                  </p:stCondLst>
                                  <p:childTnLst>
                                    <p:animScale>
                                      <p:cBhvr>
                                        <p:cTn id="52" dur="250" fill="hold"/>
                                        <p:tgtEl>
                                          <p:spTgt spid="17"/>
                                        </p:tgtEl>
                                      </p:cBhvr>
                                      <p:by x="83000" y="83000"/>
                                    </p:animScale>
                                  </p:childTnLst>
                                </p:cTn>
                              </p:par>
                            </p:childTnLst>
                          </p:cTn>
                        </p:par>
                        <p:par>
                          <p:cTn id="53" fill="hold">
                            <p:stCondLst>
                              <p:cond delay="3950"/>
                            </p:stCondLst>
                            <p:childTnLst>
                              <p:par>
                                <p:cTn id="54" presetID="1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p:tgtEl>
                                          <p:spTgt spid="22"/>
                                        </p:tgtEl>
                                        <p:attrNameLst>
                                          <p:attrName>ppt_x</p:attrName>
                                        </p:attrNameLst>
                                      </p:cBhvr>
                                      <p:tavLst>
                                        <p:tav tm="0">
                                          <p:val>
                                            <p:strVal val="#ppt_x-#ppt_w*1.125000"/>
                                          </p:val>
                                        </p:tav>
                                        <p:tav tm="100000">
                                          <p:val>
                                            <p:strVal val="#ppt_x"/>
                                          </p:val>
                                        </p:tav>
                                      </p:tavLst>
                                    </p:anim>
                                    <p:animEffect transition="in" filter="wipe(right)">
                                      <p:cBhvr>
                                        <p:cTn id="57" dur="500"/>
                                        <p:tgtEl>
                                          <p:spTgt spid="22"/>
                                        </p:tgtEl>
                                      </p:cBhvr>
                                    </p:animEffect>
                                  </p:childTnLst>
                                </p:cTn>
                              </p:par>
                            </p:childTnLst>
                          </p:cTn>
                        </p:par>
                        <p:par>
                          <p:cTn id="58" fill="hold">
                            <p:stCondLst>
                              <p:cond delay="445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23"/>
                                        </p:tgtEl>
                                        <p:attrNameLst>
                                          <p:attrName>style.visibility</p:attrName>
                                        </p:attrNameLst>
                                      </p:cBhvr>
                                      <p:to>
                                        <p:strVal val="visible"/>
                                      </p:to>
                                    </p:set>
                                    <p:anim calcmode="lin" valueType="num">
                                      <p:cBhvr>
                                        <p:cTn id="61" dur="250" fill="hold"/>
                                        <p:tgtEl>
                                          <p:spTgt spid="23"/>
                                        </p:tgtEl>
                                        <p:attrNameLst>
                                          <p:attrName>ppt_w</p:attrName>
                                        </p:attrNameLst>
                                      </p:cBhvr>
                                      <p:tavLst>
                                        <p:tav tm="0">
                                          <p:val>
                                            <p:fltVal val="0"/>
                                          </p:val>
                                        </p:tav>
                                        <p:tav tm="100000">
                                          <p:val>
                                            <p:strVal val="#ppt_w"/>
                                          </p:val>
                                        </p:tav>
                                      </p:tavLst>
                                    </p:anim>
                                    <p:anim calcmode="lin" valueType="num">
                                      <p:cBhvr>
                                        <p:cTn id="62" dur="250" fill="hold"/>
                                        <p:tgtEl>
                                          <p:spTgt spid="23"/>
                                        </p:tgtEl>
                                        <p:attrNameLst>
                                          <p:attrName>ppt_h</p:attrName>
                                        </p:attrNameLst>
                                      </p:cBhvr>
                                      <p:tavLst>
                                        <p:tav tm="0">
                                          <p:val>
                                            <p:fltVal val="0"/>
                                          </p:val>
                                        </p:tav>
                                        <p:tav tm="100000">
                                          <p:val>
                                            <p:strVal val="#ppt_h"/>
                                          </p:val>
                                        </p:tav>
                                      </p:tavLst>
                                    </p:anim>
                                    <p:animEffect transition="in" filter="fade">
                                      <p:cBhvr>
                                        <p:cTn id="63" dur="250"/>
                                        <p:tgtEl>
                                          <p:spTgt spid="23"/>
                                        </p:tgtEl>
                                      </p:cBhvr>
                                    </p:animEffect>
                                  </p:childTnLst>
                                </p:cTn>
                              </p:par>
                            </p:childTnLst>
                          </p:cTn>
                        </p:par>
                        <p:par>
                          <p:cTn id="64" fill="hold">
                            <p:stCondLst>
                              <p:cond delay="6775"/>
                            </p:stCondLst>
                            <p:childTnLst>
                              <p:par>
                                <p:cTn id="65" presetID="53" presetClass="entr" presetSubtype="16"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250" fill="hold"/>
                                        <p:tgtEl>
                                          <p:spTgt spid="18"/>
                                        </p:tgtEl>
                                        <p:attrNameLst>
                                          <p:attrName>ppt_w</p:attrName>
                                        </p:attrNameLst>
                                      </p:cBhvr>
                                      <p:tavLst>
                                        <p:tav tm="0">
                                          <p:val>
                                            <p:fltVal val="0"/>
                                          </p:val>
                                        </p:tav>
                                        <p:tav tm="100000">
                                          <p:val>
                                            <p:strVal val="#ppt_w"/>
                                          </p:val>
                                        </p:tav>
                                      </p:tavLst>
                                    </p:anim>
                                    <p:anim calcmode="lin" valueType="num">
                                      <p:cBhvr>
                                        <p:cTn id="68" dur="250" fill="hold"/>
                                        <p:tgtEl>
                                          <p:spTgt spid="18"/>
                                        </p:tgtEl>
                                        <p:attrNameLst>
                                          <p:attrName>ppt_h</p:attrName>
                                        </p:attrNameLst>
                                      </p:cBhvr>
                                      <p:tavLst>
                                        <p:tav tm="0">
                                          <p:val>
                                            <p:fltVal val="0"/>
                                          </p:val>
                                        </p:tav>
                                        <p:tav tm="100000">
                                          <p:val>
                                            <p:strVal val="#ppt_h"/>
                                          </p:val>
                                        </p:tav>
                                      </p:tavLst>
                                    </p:anim>
                                    <p:animEffect transition="in" filter="fade">
                                      <p:cBhvr>
                                        <p:cTn id="69" dur="250"/>
                                        <p:tgtEl>
                                          <p:spTgt spid="18"/>
                                        </p:tgtEl>
                                      </p:cBhvr>
                                    </p:animEffect>
                                  </p:childTnLst>
                                </p:cTn>
                              </p:par>
                              <p:par>
                                <p:cTn id="70" presetID="6" presetClass="emph" presetSubtype="0" decel="100000" fill="hold" grpId="1" nodeType="withEffect">
                                  <p:stCondLst>
                                    <p:cond delay="200"/>
                                  </p:stCondLst>
                                  <p:childTnLst>
                                    <p:animScale>
                                      <p:cBhvr>
                                        <p:cTn id="71" dur="250" fill="hold"/>
                                        <p:tgtEl>
                                          <p:spTgt spid="18"/>
                                        </p:tgtEl>
                                      </p:cBhvr>
                                      <p:by x="120000" y="120000"/>
                                    </p:animScale>
                                  </p:childTnLst>
                                </p:cTn>
                              </p:par>
                              <p:par>
                                <p:cTn id="72" presetID="6" presetClass="emph" presetSubtype="0" decel="100000" fill="hold" grpId="2" nodeType="withEffect">
                                  <p:stCondLst>
                                    <p:cond delay="400"/>
                                  </p:stCondLst>
                                  <p:childTnLst>
                                    <p:animScale>
                                      <p:cBhvr>
                                        <p:cTn id="73" dur="250" fill="hold"/>
                                        <p:tgtEl>
                                          <p:spTgt spid="18"/>
                                        </p:tgtEl>
                                      </p:cBhvr>
                                      <p:by x="83000" y="83000"/>
                                    </p:animScale>
                                  </p:childTnLst>
                                </p:cTn>
                              </p:par>
                            </p:childTnLst>
                          </p:cTn>
                        </p:par>
                        <p:par>
                          <p:cTn id="74" fill="hold">
                            <p:stCondLst>
                              <p:cond delay="7425"/>
                            </p:stCondLst>
                            <p:childTnLst>
                              <p:par>
                                <p:cTn id="75" presetID="12" presetClass="entr" presetSubtype="8"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p:tgtEl>
                                          <p:spTgt spid="19"/>
                                        </p:tgtEl>
                                        <p:attrNameLst>
                                          <p:attrName>ppt_x</p:attrName>
                                        </p:attrNameLst>
                                      </p:cBhvr>
                                      <p:tavLst>
                                        <p:tav tm="0">
                                          <p:val>
                                            <p:strVal val="#ppt_x-#ppt_w*1.125000"/>
                                          </p:val>
                                        </p:tav>
                                        <p:tav tm="100000">
                                          <p:val>
                                            <p:strVal val="#ppt_x"/>
                                          </p:val>
                                        </p:tav>
                                      </p:tavLst>
                                    </p:anim>
                                    <p:animEffect transition="in" filter="wipe(right)">
                                      <p:cBhvr>
                                        <p:cTn id="78" dur="500"/>
                                        <p:tgtEl>
                                          <p:spTgt spid="19"/>
                                        </p:tgtEl>
                                      </p:cBhvr>
                                    </p:animEffect>
                                  </p:childTnLst>
                                </p:cTn>
                              </p:par>
                            </p:childTnLst>
                          </p:cTn>
                        </p:par>
                        <p:par>
                          <p:cTn id="79" fill="hold">
                            <p:stCondLst>
                              <p:cond delay="7925"/>
                            </p:stCondLst>
                            <p:childTnLst>
                              <p:par>
                                <p:cTn id="80" presetID="53" presetClass="entr" presetSubtype="16" fill="hold" grpId="0" nodeType="afterEffect">
                                  <p:stCondLst>
                                    <p:cond delay="0"/>
                                  </p:stCondLst>
                                  <p:iterate type="lt">
                                    <p:tmPct val="10000"/>
                                  </p:iterate>
                                  <p:childTnLst>
                                    <p:set>
                                      <p:cBhvr>
                                        <p:cTn id="81" dur="1" fill="hold">
                                          <p:stCondLst>
                                            <p:cond delay="0"/>
                                          </p:stCondLst>
                                        </p:cTn>
                                        <p:tgtEl>
                                          <p:spTgt spid="24"/>
                                        </p:tgtEl>
                                        <p:attrNameLst>
                                          <p:attrName>style.visibility</p:attrName>
                                        </p:attrNameLst>
                                      </p:cBhvr>
                                      <p:to>
                                        <p:strVal val="visible"/>
                                      </p:to>
                                    </p:set>
                                    <p:anim calcmode="lin" valueType="num">
                                      <p:cBhvr>
                                        <p:cTn id="82" dur="250" fill="hold"/>
                                        <p:tgtEl>
                                          <p:spTgt spid="24"/>
                                        </p:tgtEl>
                                        <p:attrNameLst>
                                          <p:attrName>ppt_w</p:attrName>
                                        </p:attrNameLst>
                                      </p:cBhvr>
                                      <p:tavLst>
                                        <p:tav tm="0">
                                          <p:val>
                                            <p:fltVal val="0"/>
                                          </p:val>
                                        </p:tav>
                                        <p:tav tm="100000">
                                          <p:val>
                                            <p:strVal val="#ppt_w"/>
                                          </p:val>
                                        </p:tav>
                                      </p:tavLst>
                                    </p:anim>
                                    <p:anim calcmode="lin" valueType="num">
                                      <p:cBhvr>
                                        <p:cTn id="83" dur="250" fill="hold"/>
                                        <p:tgtEl>
                                          <p:spTgt spid="24"/>
                                        </p:tgtEl>
                                        <p:attrNameLst>
                                          <p:attrName>ppt_h</p:attrName>
                                        </p:attrNameLst>
                                      </p:cBhvr>
                                      <p:tavLst>
                                        <p:tav tm="0">
                                          <p:val>
                                            <p:fltVal val="0"/>
                                          </p:val>
                                        </p:tav>
                                        <p:tav tm="100000">
                                          <p:val>
                                            <p:strVal val="#ppt_h"/>
                                          </p:val>
                                        </p:tav>
                                      </p:tavLst>
                                    </p:anim>
                                    <p:animEffect transition="in" filter="fade">
                                      <p:cBhvr>
                                        <p:cTn id="84"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8" grpId="0" animBg="1"/>
      <p:bldP spid="16" grpId="0" animBg="1"/>
      <p:bldP spid="17" grpId="0" animBg="1"/>
      <p:bldP spid="17" grpId="1" animBg="1"/>
      <p:bldP spid="17" grpId="2" animBg="1"/>
      <p:bldP spid="18" grpId="0" animBg="1"/>
      <p:bldP spid="18" grpId="1" animBg="1"/>
      <p:bldP spid="18" grpId="2" animBg="1"/>
      <p:bldP spid="19" grpId="0" animBg="1"/>
      <p:bldP spid="22" grpId="0" animBg="1"/>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2925902" y="1028108"/>
            <a:ext cx="6340197"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二、当代中国发展进步的根本方向</a:t>
            </a:r>
          </a:p>
        </p:txBody>
      </p:sp>
      <p:sp>
        <p:nvSpPr>
          <p:cNvPr id="8" name="箭头: 五边形 7">
            <a:extLst>
              <a:ext uri="{FF2B5EF4-FFF2-40B4-BE49-F238E27FC236}">
                <a16:creationId xmlns:a16="http://schemas.microsoft.com/office/drawing/2014/main" id="{BB4F0E38-E6A0-4936-9F69-D15C1DE78F25}"/>
              </a:ext>
            </a:extLst>
          </p:cNvPr>
          <p:cNvSpPr/>
          <p:nvPr/>
        </p:nvSpPr>
        <p:spPr bwMode="auto">
          <a:xfrm>
            <a:off x="1060286" y="1844532"/>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4.</a:t>
            </a:r>
            <a:r>
              <a:rPr lang="zh-CN" altLang="en-US" sz="2000" dirty="0">
                <a:solidFill>
                  <a:schemeClr val="bg1"/>
                </a:solidFill>
                <a:latin typeface="微软雅黑" panose="020B0503020204020204" pitchFamily="34" charset="-122"/>
                <a:ea typeface="微软雅黑" panose="020B0503020204020204" pitchFamily="34" charset="-122"/>
                <a:cs typeface="+mn-ea"/>
              </a:rPr>
              <a:t>坚定道路自信、理论自信、制度自信、文化自信</a:t>
            </a:r>
          </a:p>
        </p:txBody>
      </p:sp>
      <p:sp>
        <p:nvSpPr>
          <p:cNvPr id="15" name="矩形 14">
            <a:extLst>
              <a:ext uri="{FF2B5EF4-FFF2-40B4-BE49-F238E27FC236}">
                <a16:creationId xmlns:a16="http://schemas.microsoft.com/office/drawing/2014/main" id="{CCE2FDC3-91B9-4866-97DB-210CA6E779DA}"/>
              </a:ext>
            </a:extLst>
          </p:cNvPr>
          <p:cNvSpPr/>
          <p:nvPr/>
        </p:nvSpPr>
        <p:spPr bwMode="auto">
          <a:xfrm>
            <a:off x="1060286" y="2507144"/>
            <a:ext cx="10541164" cy="93600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b="1" dirty="0">
                <a:solidFill>
                  <a:srgbClr val="FF0000"/>
                </a:solidFill>
                <a:ea typeface="微软雅黑" panose="020B0503020204020204" pitchFamily="34" charset="-122"/>
                <a:cs typeface="+mn-ea"/>
                <a:sym typeface="+mn-lt"/>
              </a:rPr>
              <a:t>中国特色社会主义道路</a:t>
            </a:r>
            <a:r>
              <a:rPr lang="zh-CN" altLang="en-US" dirty="0">
                <a:ea typeface="微软雅黑" panose="020B0503020204020204" pitchFamily="34" charset="-122"/>
                <a:cs typeface="+mn-ea"/>
                <a:sym typeface="+mn-lt"/>
              </a:rPr>
              <a:t>是实现社会主义现代化、创造人民美好生活的必由之路，是实现中华民族伟大复兴的必由之路。</a:t>
            </a:r>
            <a:endParaRPr lang="zh-CN" altLang="en-US" sz="1600" dirty="0">
              <a:ea typeface="微软雅黑" panose="020B0503020204020204" pitchFamily="34" charset="-122"/>
              <a:cs typeface="+mn-ea"/>
              <a:sym typeface="+mn-lt"/>
            </a:endParaRPr>
          </a:p>
        </p:txBody>
      </p:sp>
      <p:sp>
        <p:nvSpPr>
          <p:cNvPr id="21" name="矩形 20">
            <a:extLst>
              <a:ext uri="{FF2B5EF4-FFF2-40B4-BE49-F238E27FC236}">
                <a16:creationId xmlns:a16="http://schemas.microsoft.com/office/drawing/2014/main" id="{CCE2FDC3-91B9-4866-97DB-210CA6E779DA}"/>
              </a:ext>
            </a:extLst>
          </p:cNvPr>
          <p:cNvSpPr/>
          <p:nvPr/>
        </p:nvSpPr>
        <p:spPr bwMode="auto">
          <a:xfrm>
            <a:off x="1060286" y="3543613"/>
            <a:ext cx="10541164" cy="93600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b="1" dirty="0">
                <a:solidFill>
                  <a:srgbClr val="FF0000"/>
                </a:solidFill>
                <a:ea typeface="微软雅黑" panose="020B0503020204020204" pitchFamily="34" charset="-122"/>
                <a:cs typeface="+mn-ea"/>
                <a:sym typeface="+mn-lt"/>
              </a:rPr>
              <a:t>中国特色社会主义理论</a:t>
            </a:r>
            <a:r>
              <a:rPr lang="zh-CN" altLang="en-US" dirty="0">
                <a:ea typeface="微软雅黑" panose="020B0503020204020204" pitchFamily="34" charset="-122"/>
                <a:cs typeface="+mn-ea"/>
                <a:sym typeface="+mn-lt"/>
              </a:rPr>
              <a:t>体系是指导党和人民实现中华民族伟大复兴的正确理论，是立足时代前沿、与时俱进的科学理论。</a:t>
            </a:r>
            <a:endParaRPr lang="zh-CN" altLang="en-US" sz="1600" dirty="0">
              <a:ea typeface="微软雅黑" panose="020B0503020204020204" pitchFamily="34" charset="-122"/>
              <a:cs typeface="+mn-ea"/>
              <a:sym typeface="+mn-lt"/>
            </a:endParaRPr>
          </a:p>
        </p:txBody>
      </p:sp>
      <p:sp>
        <p:nvSpPr>
          <p:cNvPr id="28" name="矩形 27">
            <a:extLst>
              <a:ext uri="{FF2B5EF4-FFF2-40B4-BE49-F238E27FC236}">
                <a16:creationId xmlns:a16="http://schemas.microsoft.com/office/drawing/2014/main" id="{CCE2FDC3-91B9-4866-97DB-210CA6E779DA}"/>
              </a:ext>
            </a:extLst>
          </p:cNvPr>
          <p:cNvSpPr/>
          <p:nvPr/>
        </p:nvSpPr>
        <p:spPr bwMode="auto">
          <a:xfrm>
            <a:off x="1060286" y="4580082"/>
            <a:ext cx="10541164" cy="93600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b="1" dirty="0">
                <a:solidFill>
                  <a:srgbClr val="FF0000"/>
                </a:solidFill>
                <a:ea typeface="微软雅黑" panose="020B0503020204020204" pitchFamily="34" charset="-122"/>
                <a:cs typeface="+mn-ea"/>
              </a:rPr>
              <a:t>中国特色社会主义制度</a:t>
            </a:r>
            <a:r>
              <a:rPr lang="zh-CN" altLang="en-US" dirty="0">
                <a:ea typeface="微软雅黑" panose="020B0503020204020204" pitchFamily="34" charset="-122"/>
                <a:cs typeface="+mn-ea"/>
              </a:rPr>
              <a:t>是当代中国发展进步的根本制度保障，是具有明显制度优势、强大自我完善能力的先进制度。</a:t>
            </a:r>
            <a:endParaRPr lang="zh-CN" altLang="en-US" dirty="0">
              <a:ea typeface="微软雅黑" panose="020B0503020204020204" pitchFamily="34" charset="-122"/>
              <a:cs typeface="+mn-ea"/>
              <a:sym typeface="+mn-lt"/>
            </a:endParaRPr>
          </a:p>
        </p:txBody>
      </p:sp>
      <p:sp>
        <p:nvSpPr>
          <p:cNvPr id="29" name="矩形 28">
            <a:extLst>
              <a:ext uri="{FF2B5EF4-FFF2-40B4-BE49-F238E27FC236}">
                <a16:creationId xmlns:a16="http://schemas.microsoft.com/office/drawing/2014/main" id="{CCE2FDC3-91B9-4866-97DB-210CA6E779DA}"/>
              </a:ext>
            </a:extLst>
          </p:cNvPr>
          <p:cNvSpPr/>
          <p:nvPr/>
        </p:nvSpPr>
        <p:spPr bwMode="auto">
          <a:xfrm>
            <a:off x="1060286" y="5616552"/>
            <a:ext cx="10541164" cy="93600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b="1" dirty="0">
                <a:solidFill>
                  <a:srgbClr val="FF0000"/>
                </a:solidFill>
                <a:ea typeface="微软雅黑" panose="020B0503020204020204" pitchFamily="34" charset="-122"/>
                <a:cs typeface="+mn-ea"/>
              </a:rPr>
              <a:t>中国特色社会主义文化</a:t>
            </a:r>
            <a:r>
              <a:rPr lang="zh-CN" altLang="en-US" dirty="0">
                <a:ea typeface="微软雅黑" panose="020B0503020204020204" pitchFamily="34" charset="-122"/>
                <a:cs typeface="+mn-ea"/>
              </a:rPr>
              <a:t>积淀着中华民族最深沉的精神追求，代表着中华民族独特的精神标识，是激励全党全国各族人民奋勇前进的强大精神力量。</a:t>
            </a:r>
            <a:endParaRPr lang="zh-CN" altLang="en-US" dirty="0">
              <a:ea typeface="微软雅黑" panose="020B0503020204020204" pitchFamily="34" charset="-122"/>
              <a:cs typeface="+mn-ea"/>
              <a:sym typeface="+mn-lt"/>
            </a:endParaRPr>
          </a:p>
        </p:txBody>
      </p:sp>
    </p:spTree>
    <p:extLst>
      <p:ext uri="{BB962C8B-B14F-4D97-AF65-F5344CB8AC3E}">
        <p14:creationId xmlns:p14="http://schemas.microsoft.com/office/powerpoint/2010/main" val="284771633"/>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par>
                          <p:cTn id="43" fill="hold">
                            <p:stCondLst>
                              <p:cond delay="3300"/>
                            </p:stCondLst>
                            <p:childTnLst>
                              <p:par>
                                <p:cTn id="44" presetID="22" presetClass="entr" presetSubtype="8"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par>
                          <p:cTn id="47" fill="hold">
                            <p:stCondLst>
                              <p:cond delay="3800"/>
                            </p:stCondLst>
                            <p:childTnLst>
                              <p:par>
                                <p:cTn id="48" presetID="22" presetClass="entr" presetSubtype="8"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par>
                          <p:cTn id="51" fill="hold">
                            <p:stCondLst>
                              <p:cond delay="4300"/>
                            </p:stCondLst>
                            <p:childTnLst>
                              <p:par>
                                <p:cTn id="52" presetID="22" presetClass="entr" presetSubtype="8"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8" grpId="0" animBg="1"/>
      <p:bldP spid="15" grpId="0" animBg="1"/>
      <p:bldP spid="21"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2925902" y="1028108"/>
            <a:ext cx="6340197"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二、当代中国发展进步的根本方向</a:t>
            </a:r>
          </a:p>
        </p:txBody>
      </p:sp>
      <p:sp>
        <p:nvSpPr>
          <p:cNvPr id="8" name="箭头: 五边形 7">
            <a:extLst>
              <a:ext uri="{FF2B5EF4-FFF2-40B4-BE49-F238E27FC236}">
                <a16:creationId xmlns:a16="http://schemas.microsoft.com/office/drawing/2014/main" id="{BB4F0E38-E6A0-4936-9F69-D15C1DE78F25}"/>
              </a:ext>
            </a:extLst>
          </p:cNvPr>
          <p:cNvSpPr/>
          <p:nvPr/>
        </p:nvSpPr>
        <p:spPr bwMode="auto">
          <a:xfrm>
            <a:off x="1060286" y="1844532"/>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5.</a:t>
            </a:r>
            <a:r>
              <a:rPr lang="zh-CN" altLang="en-US" sz="2000" dirty="0">
                <a:solidFill>
                  <a:schemeClr val="bg1"/>
                </a:solidFill>
                <a:latin typeface="微软雅黑" panose="020B0503020204020204" pitchFamily="34" charset="-122"/>
                <a:ea typeface="微软雅黑" panose="020B0503020204020204" pitchFamily="34" charset="-122"/>
                <a:cs typeface="+mn-ea"/>
              </a:rPr>
              <a:t>丰富和发展二十一世纪中国的马克思主义</a:t>
            </a:r>
          </a:p>
        </p:txBody>
      </p:sp>
      <p:sp>
        <p:nvSpPr>
          <p:cNvPr id="12" name="矩形 11">
            <a:extLst>
              <a:ext uri="{FF2B5EF4-FFF2-40B4-BE49-F238E27FC236}">
                <a16:creationId xmlns:a16="http://schemas.microsoft.com/office/drawing/2014/main" id="{CCE2FDC3-91B9-4866-97DB-210CA6E779DA}"/>
              </a:ext>
            </a:extLst>
          </p:cNvPr>
          <p:cNvSpPr/>
          <p:nvPr/>
        </p:nvSpPr>
        <p:spPr bwMode="auto">
          <a:xfrm>
            <a:off x="1060286" y="2507144"/>
            <a:ext cx="10541164" cy="1335513"/>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dirty="0">
                <a:ea typeface="微软雅黑" panose="020B0503020204020204" pitchFamily="34" charset="-122"/>
                <a:cs typeface="+mn-ea"/>
                <a:sym typeface="+mn-lt"/>
              </a:rPr>
              <a:t>坚持和发展中国特色社会主义，必须增强理论自信和战略定力，对经过反复实践和比较得出的正确理论，要坚定不移坚持。同时，要根据时代变化和实践发展，在实现理论创新和实践创新良性互动中，不断丰富和发展二十一世纪中国的马克思主义。</a:t>
            </a:r>
            <a:endParaRPr lang="zh-CN" altLang="en-US" sz="1600" dirty="0">
              <a:ea typeface="微软雅黑" panose="020B0503020204020204" pitchFamily="34" charset="-122"/>
              <a:cs typeface="+mn-ea"/>
              <a:sym typeface="+mn-lt"/>
            </a:endParaRPr>
          </a:p>
        </p:txBody>
      </p:sp>
      <p:sp>
        <p:nvSpPr>
          <p:cNvPr id="13" name="矩形 12">
            <a:extLst>
              <a:ext uri="{FF2B5EF4-FFF2-40B4-BE49-F238E27FC236}">
                <a16:creationId xmlns:a16="http://schemas.microsoft.com/office/drawing/2014/main" id="{CCE2FDC3-91B9-4866-97DB-210CA6E779DA}"/>
              </a:ext>
            </a:extLst>
          </p:cNvPr>
          <p:cNvSpPr/>
          <p:nvPr/>
        </p:nvSpPr>
        <p:spPr bwMode="auto">
          <a:xfrm>
            <a:off x="1060286" y="3983693"/>
            <a:ext cx="10541164" cy="947536"/>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dirty="0">
                <a:ea typeface="微软雅黑" panose="020B0503020204020204" pitchFamily="34" charset="-122"/>
                <a:cs typeface="+mn-ea"/>
                <a:sym typeface="+mn-lt"/>
              </a:rPr>
              <a:t>任何科学理论和制度，必须本土化才能真正起到作用。我们党始终坚持把马克思主义基本原理同中国具体实际相结合，坚持用马克思主义中国化成果</a:t>
            </a:r>
            <a:r>
              <a:rPr lang="zh-CN" altLang="en-US" b="1" dirty="0">
                <a:solidFill>
                  <a:srgbClr val="FF0000"/>
                </a:solidFill>
                <a:ea typeface="微软雅黑" panose="020B0503020204020204" pitchFamily="34" charset="-122"/>
                <a:cs typeface="+mn-ea"/>
                <a:sym typeface="+mn-lt"/>
              </a:rPr>
              <a:t>指导革命、建设、改革，取得了举世瞩目的伟大成就</a:t>
            </a:r>
            <a:r>
              <a:rPr lang="zh-CN" altLang="en-US" dirty="0">
                <a:ea typeface="微软雅黑" panose="020B0503020204020204" pitchFamily="34" charset="-122"/>
                <a:cs typeface="+mn-ea"/>
                <a:sym typeface="+mn-lt"/>
              </a:rPr>
              <a:t>。</a:t>
            </a:r>
            <a:endParaRPr lang="zh-CN" altLang="en-US" sz="1600" dirty="0">
              <a:ea typeface="微软雅黑" panose="020B0503020204020204" pitchFamily="34" charset="-122"/>
              <a:cs typeface="+mn-ea"/>
              <a:sym typeface="+mn-lt"/>
            </a:endParaRPr>
          </a:p>
        </p:txBody>
      </p:sp>
      <p:sp>
        <p:nvSpPr>
          <p:cNvPr id="14" name="矩形 13">
            <a:extLst>
              <a:ext uri="{FF2B5EF4-FFF2-40B4-BE49-F238E27FC236}">
                <a16:creationId xmlns:a16="http://schemas.microsoft.com/office/drawing/2014/main" id="{CCE2FDC3-91B9-4866-97DB-210CA6E779DA}"/>
              </a:ext>
            </a:extLst>
          </p:cNvPr>
          <p:cNvSpPr/>
          <p:nvPr/>
        </p:nvSpPr>
        <p:spPr bwMode="auto">
          <a:xfrm>
            <a:off x="1060286" y="5072265"/>
            <a:ext cx="10541164" cy="1339421"/>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dirty="0">
                <a:ea typeface="微软雅黑" panose="020B0503020204020204" pitchFamily="34" charset="-122"/>
                <a:cs typeface="+mn-ea"/>
              </a:rPr>
              <a:t>对待马克思主义，不能采取教条主义的态度，也不能采取实用主义的态度。与时代同步伐，与人民共命运，关注和回答时代和实践提出的重大课题，是马克思主义永葆生机活力的奥妙所在。</a:t>
            </a:r>
            <a:r>
              <a:rPr lang="zh-CN" altLang="en-US" b="1" dirty="0">
                <a:solidFill>
                  <a:srgbClr val="FF0000"/>
                </a:solidFill>
                <a:ea typeface="微软雅黑" panose="020B0503020204020204" pitchFamily="34" charset="-122"/>
                <a:cs typeface="+mn-ea"/>
              </a:rPr>
              <a:t>要以科学的态度对待科学，以真理的精神追求真理，不断赋予马克思主义以新的时代内涵。</a:t>
            </a:r>
            <a:endParaRPr lang="zh-CN" altLang="en-US" b="1" dirty="0">
              <a:solidFill>
                <a:srgbClr val="FF0000"/>
              </a:solidFill>
              <a:ea typeface="微软雅黑" panose="020B0503020204020204" pitchFamily="34" charset="-122"/>
              <a:cs typeface="+mn-ea"/>
              <a:sym typeface="+mn-lt"/>
            </a:endParaRPr>
          </a:p>
        </p:txBody>
      </p:sp>
    </p:spTree>
    <p:extLst>
      <p:ext uri="{BB962C8B-B14F-4D97-AF65-F5344CB8AC3E}">
        <p14:creationId xmlns:p14="http://schemas.microsoft.com/office/powerpoint/2010/main" val="424581223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par>
                          <p:cTn id="43" fill="hold">
                            <p:stCondLst>
                              <p:cond delay="3300"/>
                            </p:stCondLst>
                            <p:childTnLst>
                              <p:par>
                                <p:cTn id="44" presetID="2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380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8"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2925902" y="1028108"/>
            <a:ext cx="6340197"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二、当代中国发展进步的根本方向</a:t>
            </a:r>
          </a:p>
        </p:txBody>
      </p:sp>
      <p:sp>
        <p:nvSpPr>
          <p:cNvPr id="8" name="箭头: 五边形 7">
            <a:extLst>
              <a:ext uri="{FF2B5EF4-FFF2-40B4-BE49-F238E27FC236}">
                <a16:creationId xmlns:a16="http://schemas.microsoft.com/office/drawing/2014/main" id="{BB4F0E38-E6A0-4936-9F69-D15C1DE78F25}"/>
              </a:ext>
            </a:extLst>
          </p:cNvPr>
          <p:cNvSpPr/>
          <p:nvPr/>
        </p:nvSpPr>
        <p:spPr bwMode="auto">
          <a:xfrm>
            <a:off x="1060286" y="1844532"/>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6.</a:t>
            </a:r>
            <a:r>
              <a:rPr lang="zh-CN" altLang="en-US" sz="2000" dirty="0">
                <a:solidFill>
                  <a:schemeClr val="bg1"/>
                </a:solidFill>
                <a:latin typeface="微软雅黑" panose="020B0503020204020204" pitchFamily="34" charset="-122"/>
                <a:ea typeface="微软雅黑" panose="020B0503020204020204" pitchFamily="34" charset="-122"/>
                <a:cs typeface="+mn-ea"/>
              </a:rPr>
              <a:t>新时代坚持和发展中国特色社会主义要一以贯之</a:t>
            </a:r>
          </a:p>
        </p:txBody>
      </p:sp>
      <p:sp>
        <p:nvSpPr>
          <p:cNvPr id="14" name="矩形 13">
            <a:extLst>
              <a:ext uri="{FF2B5EF4-FFF2-40B4-BE49-F238E27FC236}">
                <a16:creationId xmlns:a16="http://schemas.microsoft.com/office/drawing/2014/main" id="{CCE2FDC3-91B9-4866-97DB-210CA6E779DA}"/>
              </a:ext>
            </a:extLst>
          </p:cNvPr>
          <p:cNvSpPr/>
          <p:nvPr/>
        </p:nvSpPr>
        <p:spPr bwMode="auto">
          <a:xfrm>
            <a:off x="1060286" y="2586865"/>
            <a:ext cx="10541164" cy="4140503"/>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sz="1600" dirty="0">
                <a:ea typeface="微软雅黑" panose="020B0503020204020204" pitchFamily="34" charset="-122"/>
                <a:cs typeface="+mn-ea"/>
              </a:rPr>
              <a:t>全面</a:t>
            </a:r>
            <a:r>
              <a:rPr lang="zh-CN" altLang="en-US" sz="1600" b="1" dirty="0">
                <a:solidFill>
                  <a:srgbClr val="FF0000"/>
                </a:solidFill>
                <a:ea typeface="微软雅黑" panose="020B0503020204020204" pitchFamily="34" charset="-122"/>
                <a:cs typeface="+mn-ea"/>
              </a:rPr>
              <a:t>把握中国特色社会主义进入新时代的新要求</a:t>
            </a:r>
            <a:r>
              <a:rPr lang="zh-CN" altLang="en-US" sz="1600" dirty="0">
                <a:ea typeface="微软雅黑" panose="020B0503020204020204" pitchFamily="34" charset="-122"/>
                <a:cs typeface="+mn-ea"/>
              </a:rPr>
              <a:t>，更好把握国内外形势发展变化，更好贯彻党的理论和路线方针政策，不断提高党和国家事业发展水平。</a:t>
            </a:r>
            <a:endParaRPr lang="en-US" altLang="zh-CN" sz="1600" dirty="0">
              <a:ea typeface="微软雅黑" panose="020B0503020204020204" pitchFamily="34" charset="-122"/>
              <a:cs typeface="+mn-ea"/>
            </a:endParaRPr>
          </a:p>
          <a:p>
            <a:pPr marL="285750" indent="-285750" fontAlgn="base">
              <a:lnSpc>
                <a:spcPct val="150000"/>
              </a:lnSpc>
              <a:spcBef>
                <a:spcPct val="0"/>
              </a:spcBef>
              <a:spcAft>
                <a:spcPct val="0"/>
              </a:spcAft>
              <a:buFont typeface="Wingdings" panose="05000000000000000000" pitchFamily="2" charset="2"/>
              <a:buChar char="Ø"/>
            </a:pPr>
            <a:r>
              <a:rPr lang="zh-CN" altLang="en-US" sz="1600" dirty="0">
                <a:ea typeface="微软雅黑" panose="020B0503020204020204" pitchFamily="34" charset="-122"/>
                <a:cs typeface="+mn-ea"/>
              </a:rPr>
              <a:t>全面</a:t>
            </a:r>
            <a:r>
              <a:rPr lang="zh-CN" altLang="en-US" sz="1600" b="1" dirty="0">
                <a:solidFill>
                  <a:srgbClr val="FF0000"/>
                </a:solidFill>
                <a:ea typeface="微软雅黑" panose="020B0503020204020204" pitchFamily="34" charset="-122"/>
                <a:cs typeface="+mn-ea"/>
              </a:rPr>
              <a:t>学习贯彻马克思主义中国化最新成果</a:t>
            </a:r>
            <a:r>
              <a:rPr lang="zh-CN" altLang="en-US" sz="1600" dirty="0">
                <a:ea typeface="微软雅黑" panose="020B0503020204020204" pitchFamily="34" charset="-122"/>
                <a:cs typeface="+mn-ea"/>
              </a:rPr>
              <a:t>，自觉运用理论指导实践，使各方面工作更符合客观规律的要求，不断提高全党马克思主义理论水平。</a:t>
            </a:r>
            <a:endParaRPr lang="en-US" altLang="zh-CN" sz="1600" dirty="0">
              <a:ea typeface="微软雅黑" panose="020B0503020204020204" pitchFamily="34" charset="-122"/>
              <a:cs typeface="+mn-ea"/>
            </a:endParaRPr>
          </a:p>
          <a:p>
            <a:pPr marL="285750" indent="-285750" fontAlgn="base">
              <a:lnSpc>
                <a:spcPct val="150000"/>
              </a:lnSpc>
              <a:spcBef>
                <a:spcPct val="0"/>
              </a:spcBef>
              <a:spcAft>
                <a:spcPct val="0"/>
              </a:spcAft>
              <a:buFont typeface="Wingdings" panose="05000000000000000000" pitchFamily="2" charset="2"/>
              <a:buChar char="Ø"/>
            </a:pPr>
            <a:r>
              <a:rPr lang="zh-CN" altLang="en-US" sz="1600" dirty="0">
                <a:ea typeface="微软雅黑" panose="020B0503020204020204" pitchFamily="34" charset="-122"/>
                <a:cs typeface="+mn-ea"/>
              </a:rPr>
              <a:t>全面</a:t>
            </a:r>
            <a:r>
              <a:rPr lang="zh-CN" altLang="en-US" sz="1600" b="1" dirty="0">
                <a:solidFill>
                  <a:srgbClr val="FF0000"/>
                </a:solidFill>
                <a:ea typeface="微软雅黑" panose="020B0503020204020204" pitchFamily="34" charset="-122"/>
                <a:cs typeface="+mn-ea"/>
              </a:rPr>
              <a:t>完成决胜全面建成小康社会各项任务</a:t>
            </a:r>
            <a:r>
              <a:rPr lang="zh-CN" altLang="en-US" sz="1600" dirty="0">
                <a:ea typeface="微软雅黑" panose="020B0503020204020204" pitchFamily="34" charset="-122"/>
                <a:cs typeface="+mn-ea"/>
              </a:rPr>
              <a:t>，抓重点、补短板、强弱项，不断提高社会主义现代化建设水平。</a:t>
            </a:r>
            <a:endParaRPr lang="en-US" altLang="zh-CN" sz="1600" dirty="0">
              <a:ea typeface="微软雅黑" panose="020B0503020204020204" pitchFamily="34" charset="-122"/>
              <a:cs typeface="+mn-ea"/>
            </a:endParaRPr>
          </a:p>
          <a:p>
            <a:pPr marL="285750" indent="-285750" fontAlgn="base">
              <a:lnSpc>
                <a:spcPct val="150000"/>
              </a:lnSpc>
              <a:spcBef>
                <a:spcPct val="0"/>
              </a:spcBef>
              <a:spcAft>
                <a:spcPct val="0"/>
              </a:spcAft>
              <a:buFont typeface="Wingdings" panose="05000000000000000000" pitchFamily="2" charset="2"/>
              <a:buChar char="Ø"/>
            </a:pPr>
            <a:r>
              <a:rPr lang="zh-CN" altLang="en-US" sz="1600" dirty="0">
                <a:ea typeface="微软雅黑" panose="020B0503020204020204" pitchFamily="34" charset="-122"/>
                <a:cs typeface="+mn-ea"/>
              </a:rPr>
              <a:t>全面</a:t>
            </a:r>
            <a:r>
              <a:rPr lang="zh-CN" altLang="en-US" sz="1600" b="1" dirty="0">
                <a:solidFill>
                  <a:srgbClr val="FF0000"/>
                </a:solidFill>
                <a:ea typeface="微软雅黑" panose="020B0503020204020204" pitchFamily="34" charset="-122"/>
                <a:cs typeface="+mn-ea"/>
              </a:rPr>
              <a:t>推进各领域各方面改革</a:t>
            </a:r>
            <a:r>
              <a:rPr lang="zh-CN" altLang="en-US" sz="1600" dirty="0">
                <a:ea typeface="微软雅黑" panose="020B0503020204020204" pitchFamily="34" charset="-122"/>
                <a:cs typeface="+mn-ea"/>
              </a:rPr>
              <a:t>，不断推进理论创新、制度创新、科技创新、文化创新以及其他各方面创新，坚决破除一切不合时宜的思想观念和体制机制弊端，不断提高国家治理体系和治理能力现代化水平。</a:t>
            </a:r>
            <a:endParaRPr lang="en-US" altLang="zh-CN" sz="1600" dirty="0">
              <a:ea typeface="微软雅黑" panose="020B0503020204020204" pitchFamily="34" charset="-122"/>
              <a:cs typeface="+mn-ea"/>
            </a:endParaRPr>
          </a:p>
          <a:p>
            <a:pPr marL="285750" indent="-285750" fontAlgn="base">
              <a:lnSpc>
                <a:spcPct val="150000"/>
              </a:lnSpc>
              <a:spcBef>
                <a:spcPct val="0"/>
              </a:spcBef>
              <a:spcAft>
                <a:spcPct val="0"/>
              </a:spcAft>
              <a:buFont typeface="Wingdings" panose="05000000000000000000" pitchFamily="2" charset="2"/>
              <a:buChar char="Ø"/>
            </a:pPr>
            <a:r>
              <a:rPr lang="zh-CN" altLang="en-US" sz="1600" dirty="0">
                <a:ea typeface="微软雅黑" panose="020B0503020204020204" pitchFamily="34" charset="-122"/>
                <a:cs typeface="+mn-ea"/>
              </a:rPr>
              <a:t>全面</a:t>
            </a:r>
            <a:r>
              <a:rPr lang="zh-CN" altLang="en-US" sz="1600" b="1" dirty="0">
                <a:solidFill>
                  <a:srgbClr val="FF0000"/>
                </a:solidFill>
                <a:ea typeface="微软雅黑" panose="020B0503020204020204" pitchFamily="34" charset="-122"/>
                <a:cs typeface="+mn-ea"/>
              </a:rPr>
              <a:t>落实以人民为中心的发展思想</a:t>
            </a:r>
            <a:r>
              <a:rPr lang="zh-CN" altLang="en-US" sz="1600" dirty="0">
                <a:ea typeface="微软雅黑" panose="020B0503020204020204" pitchFamily="34" charset="-122"/>
                <a:cs typeface="+mn-ea"/>
              </a:rPr>
              <a:t>，坚持把人民群众关心的事当作自己的大事，多谋民生之利，多解民生之忧，不断提高保障和改善民生水平。</a:t>
            </a:r>
            <a:endParaRPr lang="en-US" altLang="zh-CN" sz="1600" dirty="0">
              <a:ea typeface="微软雅黑" panose="020B0503020204020204" pitchFamily="34" charset="-122"/>
              <a:cs typeface="+mn-ea"/>
            </a:endParaRPr>
          </a:p>
          <a:p>
            <a:pPr marL="285750" indent="-285750" fontAlgn="base">
              <a:lnSpc>
                <a:spcPct val="150000"/>
              </a:lnSpc>
              <a:spcBef>
                <a:spcPct val="0"/>
              </a:spcBef>
              <a:spcAft>
                <a:spcPct val="0"/>
              </a:spcAft>
              <a:buFont typeface="Wingdings" panose="05000000000000000000" pitchFamily="2" charset="2"/>
              <a:buChar char="Ø"/>
            </a:pPr>
            <a:r>
              <a:rPr lang="zh-CN" altLang="en-US" sz="1600" dirty="0">
                <a:ea typeface="微软雅黑" panose="020B0503020204020204" pitchFamily="34" charset="-122"/>
                <a:cs typeface="+mn-ea"/>
              </a:rPr>
              <a:t>全面</a:t>
            </a:r>
            <a:r>
              <a:rPr lang="zh-CN" altLang="en-US" sz="1600" b="1" dirty="0">
                <a:solidFill>
                  <a:srgbClr val="FF0000"/>
                </a:solidFill>
                <a:ea typeface="微软雅黑" panose="020B0503020204020204" pitchFamily="34" charset="-122"/>
                <a:cs typeface="+mn-ea"/>
              </a:rPr>
              <a:t>推进党的建设新的伟大工程</a:t>
            </a:r>
            <a:r>
              <a:rPr lang="zh-CN" altLang="en-US" sz="1600" dirty="0">
                <a:ea typeface="微软雅黑" panose="020B0503020204020204" pitchFamily="34" charset="-122"/>
                <a:cs typeface="+mn-ea"/>
              </a:rPr>
              <a:t>，按照新时代党的建设总要求，坚持和加强党的全面领导，不断提高全面从严治党水平。</a:t>
            </a:r>
            <a:endParaRPr lang="zh-CN" altLang="en-US" sz="1600" b="1" dirty="0">
              <a:solidFill>
                <a:srgbClr val="FF0000"/>
              </a:solidFill>
              <a:ea typeface="微软雅黑" panose="020B0503020204020204" pitchFamily="34" charset="-122"/>
              <a:cs typeface="+mn-ea"/>
              <a:sym typeface="+mn-lt"/>
            </a:endParaRPr>
          </a:p>
        </p:txBody>
      </p:sp>
    </p:spTree>
    <p:extLst>
      <p:ext uri="{BB962C8B-B14F-4D97-AF65-F5344CB8AC3E}">
        <p14:creationId xmlns:p14="http://schemas.microsoft.com/office/powerpoint/2010/main" val="1293010163"/>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8"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3951824" y="1028108"/>
            <a:ext cx="4288353"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三、坚持以人民为中心</a:t>
            </a:r>
          </a:p>
        </p:txBody>
      </p:sp>
      <p:sp>
        <p:nvSpPr>
          <p:cNvPr id="9" name="矩形 8">
            <a:extLst>
              <a:ext uri="{FF2B5EF4-FFF2-40B4-BE49-F238E27FC236}">
                <a16:creationId xmlns:a16="http://schemas.microsoft.com/office/drawing/2014/main" id="{CCE2FDC3-91B9-4866-97DB-210CA6E779DA}"/>
              </a:ext>
            </a:extLst>
          </p:cNvPr>
          <p:cNvSpPr/>
          <p:nvPr/>
        </p:nvSpPr>
        <p:spPr bwMode="auto">
          <a:xfrm>
            <a:off x="1060286" y="2623936"/>
            <a:ext cx="10541164" cy="90000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dirty="0">
                <a:latin typeface="微软雅黑" panose="020B0503020204020204" pitchFamily="34" charset="-122"/>
                <a:ea typeface="微软雅黑" panose="020B0503020204020204" pitchFamily="34" charset="-122"/>
                <a:cs typeface="+mn-ea"/>
                <a:sym typeface="+mn-lt"/>
              </a:rPr>
              <a:t>习近平总书记指出：“人民对美好生活的向往，就是我们的奋斗目标。”必须始终把人民放在心中最高的位置，始终全心全意为人民服务，始终为人民利益和幸福而努力奋斗。</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10" name="箭头: 五边形 7">
            <a:extLst>
              <a:ext uri="{FF2B5EF4-FFF2-40B4-BE49-F238E27FC236}">
                <a16:creationId xmlns:a16="http://schemas.microsoft.com/office/drawing/2014/main" id="{BB4F0E38-E6A0-4936-9F69-D15C1DE78F25}"/>
              </a:ext>
            </a:extLst>
          </p:cNvPr>
          <p:cNvSpPr/>
          <p:nvPr/>
        </p:nvSpPr>
        <p:spPr bwMode="auto">
          <a:xfrm>
            <a:off x="1060286" y="186630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1.</a:t>
            </a:r>
            <a:r>
              <a:rPr lang="zh-CN" altLang="en-US" sz="2000" dirty="0">
                <a:solidFill>
                  <a:schemeClr val="bg1"/>
                </a:solidFill>
                <a:latin typeface="微软雅黑" panose="020B0503020204020204" pitchFamily="34" charset="-122"/>
                <a:ea typeface="微软雅黑" panose="020B0503020204020204" pitchFamily="34" charset="-122"/>
                <a:cs typeface="+mn-ea"/>
              </a:rPr>
              <a:t>永远把人民对美好生活的向往作为奋斗目标</a:t>
            </a:r>
          </a:p>
        </p:txBody>
      </p:sp>
      <p:sp>
        <p:nvSpPr>
          <p:cNvPr id="12" name="矩形 11">
            <a:extLst>
              <a:ext uri="{FF2B5EF4-FFF2-40B4-BE49-F238E27FC236}">
                <a16:creationId xmlns:a16="http://schemas.microsoft.com/office/drawing/2014/main" id="{CCE2FDC3-91B9-4866-97DB-210CA6E779DA}"/>
              </a:ext>
            </a:extLst>
          </p:cNvPr>
          <p:cNvSpPr/>
          <p:nvPr/>
        </p:nvSpPr>
        <p:spPr bwMode="auto">
          <a:xfrm>
            <a:off x="1060286" y="4463206"/>
            <a:ext cx="10541164" cy="446251"/>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dirty="0">
                <a:latin typeface="微软雅黑" panose="020B0503020204020204" pitchFamily="34" charset="-122"/>
                <a:ea typeface="微软雅黑" panose="020B0503020204020204" pitchFamily="34" charset="-122"/>
                <a:cs typeface="+mn-ea"/>
                <a:sym typeface="+mn-lt"/>
              </a:rPr>
              <a:t>习近平总书记指出：“时代是出卷人，我们是答卷人，人民是阅卷人。”</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13" name="箭头: 五边形 7">
            <a:extLst>
              <a:ext uri="{FF2B5EF4-FFF2-40B4-BE49-F238E27FC236}">
                <a16:creationId xmlns:a16="http://schemas.microsoft.com/office/drawing/2014/main" id="{BB4F0E38-E6A0-4936-9F69-D15C1DE78F25}"/>
              </a:ext>
            </a:extLst>
          </p:cNvPr>
          <p:cNvSpPr/>
          <p:nvPr/>
        </p:nvSpPr>
        <p:spPr bwMode="auto">
          <a:xfrm>
            <a:off x="1060286" y="370557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2.</a:t>
            </a:r>
            <a:r>
              <a:rPr lang="zh-CN" altLang="en-US" sz="2000" dirty="0">
                <a:solidFill>
                  <a:schemeClr val="bg1"/>
                </a:solidFill>
                <a:latin typeface="微软雅黑" panose="020B0503020204020204" pitchFamily="34" charset="-122"/>
                <a:ea typeface="微软雅黑" panose="020B0503020204020204" pitchFamily="34" charset="-122"/>
                <a:cs typeface="+mn-ea"/>
              </a:rPr>
              <a:t>依靠人民创造历史伟业</a:t>
            </a:r>
          </a:p>
        </p:txBody>
      </p:sp>
    </p:spTree>
    <p:extLst>
      <p:ext uri="{BB962C8B-B14F-4D97-AF65-F5344CB8AC3E}">
        <p14:creationId xmlns:p14="http://schemas.microsoft.com/office/powerpoint/2010/main" val="3511242767"/>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3300"/>
                            </p:stCondLst>
                            <p:childTnLst>
                              <p:par>
                                <p:cTn id="44" presetID="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0-#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childTnLst>
                          </p:cTn>
                        </p:par>
                        <p:par>
                          <p:cTn id="48" fill="hold">
                            <p:stCondLst>
                              <p:cond delay="38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9" grpId="0" animBg="1"/>
      <p:bldP spid="10"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3951824" y="1028108"/>
            <a:ext cx="4288353"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三、坚持以人民为中心</a:t>
            </a:r>
          </a:p>
        </p:txBody>
      </p:sp>
      <p:sp>
        <p:nvSpPr>
          <p:cNvPr id="9" name="矩形 8">
            <a:extLst>
              <a:ext uri="{FF2B5EF4-FFF2-40B4-BE49-F238E27FC236}">
                <a16:creationId xmlns:a16="http://schemas.microsoft.com/office/drawing/2014/main" id="{CCE2FDC3-91B9-4866-97DB-210CA6E779DA}"/>
              </a:ext>
            </a:extLst>
          </p:cNvPr>
          <p:cNvSpPr/>
          <p:nvPr/>
        </p:nvSpPr>
        <p:spPr bwMode="auto">
          <a:xfrm>
            <a:off x="1060286" y="2651953"/>
            <a:ext cx="10541164" cy="1294921"/>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dirty="0">
                <a:latin typeface="微软雅黑" panose="020B0503020204020204" pitchFamily="34" charset="-122"/>
                <a:ea typeface="微软雅黑" panose="020B0503020204020204" pitchFamily="34" charset="-122"/>
                <a:cs typeface="+mn-ea"/>
                <a:sym typeface="+mn-lt"/>
              </a:rPr>
              <a:t>习近平总书记指出，</a:t>
            </a:r>
            <a:r>
              <a:rPr lang="zh-CN" altLang="en-US" b="1" dirty="0">
                <a:latin typeface="微软雅黑" panose="020B0503020204020204" pitchFamily="34" charset="-122"/>
                <a:ea typeface="微软雅黑" panose="020B0503020204020204" pitchFamily="34" charset="-122"/>
                <a:cs typeface="+mn-ea"/>
                <a:sym typeface="+mn-lt"/>
              </a:rPr>
              <a:t>共同富裕</a:t>
            </a:r>
            <a:r>
              <a:rPr lang="zh-CN" altLang="en-US" dirty="0">
                <a:latin typeface="微软雅黑" panose="020B0503020204020204" pitchFamily="34" charset="-122"/>
                <a:ea typeface="微软雅黑" panose="020B0503020204020204" pitchFamily="34" charset="-122"/>
                <a:cs typeface="+mn-ea"/>
                <a:sym typeface="+mn-lt"/>
              </a:rPr>
              <a:t>是中国特色社会主义的根本原则，实现共同富裕是我们党的重要使命。他还强调，“我们追求的发展是造福人民的发展，我们追求的富裕是全体人民共同富裕”，要“让发展成果更多更公平惠及全体人民，不断促进人的全面发展，朝着实现全体人民共同富裕不断迈进”。</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10" name="箭头: 五边形 7">
            <a:extLst>
              <a:ext uri="{FF2B5EF4-FFF2-40B4-BE49-F238E27FC236}">
                <a16:creationId xmlns:a16="http://schemas.microsoft.com/office/drawing/2014/main" id="{BB4F0E38-E6A0-4936-9F69-D15C1DE78F25}"/>
              </a:ext>
            </a:extLst>
          </p:cNvPr>
          <p:cNvSpPr/>
          <p:nvPr/>
        </p:nvSpPr>
        <p:spPr bwMode="auto">
          <a:xfrm>
            <a:off x="1060286" y="186630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3.</a:t>
            </a:r>
            <a:r>
              <a:rPr lang="zh-CN" altLang="en-US" sz="2000" dirty="0">
                <a:solidFill>
                  <a:schemeClr val="bg1"/>
                </a:solidFill>
                <a:latin typeface="微软雅黑" panose="020B0503020204020204" pitchFamily="34" charset="-122"/>
                <a:ea typeface="微软雅黑" panose="020B0503020204020204" pitchFamily="34" charset="-122"/>
                <a:cs typeface="+mn-ea"/>
              </a:rPr>
              <a:t>朝着实现全体人民共同富裕不断迈进</a:t>
            </a:r>
          </a:p>
        </p:txBody>
      </p:sp>
      <p:sp>
        <p:nvSpPr>
          <p:cNvPr id="12" name="矩形 11">
            <a:extLst>
              <a:ext uri="{FF2B5EF4-FFF2-40B4-BE49-F238E27FC236}">
                <a16:creationId xmlns:a16="http://schemas.microsoft.com/office/drawing/2014/main" id="{CCE2FDC3-91B9-4866-97DB-210CA6E779DA}"/>
              </a:ext>
            </a:extLst>
          </p:cNvPr>
          <p:cNvSpPr/>
          <p:nvPr/>
        </p:nvSpPr>
        <p:spPr bwMode="auto">
          <a:xfrm>
            <a:off x="1060286" y="4942179"/>
            <a:ext cx="10541164" cy="1404194"/>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dirty="0">
                <a:latin typeface="微软雅黑" panose="020B0503020204020204" pitchFamily="34" charset="-122"/>
                <a:ea typeface="微软雅黑" panose="020B0503020204020204" pitchFamily="34" charset="-122"/>
                <a:cs typeface="+mn-ea"/>
                <a:sym typeface="+mn-lt"/>
              </a:rPr>
              <a:t>习近平总书记指出：“群众路线是我们党的生命线和根本工作路线，是我们党永葆青春活力和战斗力的重要传家宝。”不论过去、现在和将来，我们都要坚持一切为了群众，一切依靠群众，从群众中来，到群众中去，把党的正确主张变为群众的自觉行动，把群众路线贯彻到治国理政全部活动之中。</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13" name="箭头: 五边形 7">
            <a:extLst>
              <a:ext uri="{FF2B5EF4-FFF2-40B4-BE49-F238E27FC236}">
                <a16:creationId xmlns:a16="http://schemas.microsoft.com/office/drawing/2014/main" id="{BB4F0E38-E6A0-4936-9F69-D15C1DE78F25}"/>
              </a:ext>
            </a:extLst>
          </p:cNvPr>
          <p:cNvSpPr/>
          <p:nvPr/>
        </p:nvSpPr>
        <p:spPr bwMode="auto">
          <a:xfrm>
            <a:off x="1060286" y="4156526"/>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4.</a:t>
            </a:r>
            <a:r>
              <a:rPr lang="zh-CN" altLang="en-US" sz="2000" dirty="0">
                <a:solidFill>
                  <a:schemeClr val="bg1"/>
                </a:solidFill>
                <a:latin typeface="微软雅黑" panose="020B0503020204020204" pitchFamily="34" charset="-122"/>
                <a:ea typeface="微软雅黑" panose="020B0503020204020204" pitchFamily="34" charset="-122"/>
                <a:cs typeface="+mn-ea"/>
              </a:rPr>
              <a:t>群众路线是党的生命线和根本工作路线</a:t>
            </a:r>
          </a:p>
        </p:txBody>
      </p:sp>
    </p:spTree>
    <p:extLst>
      <p:ext uri="{BB962C8B-B14F-4D97-AF65-F5344CB8AC3E}">
        <p14:creationId xmlns:p14="http://schemas.microsoft.com/office/powerpoint/2010/main" val="4237254509"/>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3300"/>
                            </p:stCondLst>
                            <p:childTnLst>
                              <p:par>
                                <p:cTn id="44" presetID="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0-#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childTnLst>
                          </p:cTn>
                        </p:par>
                        <p:par>
                          <p:cTn id="48" fill="hold">
                            <p:stCondLst>
                              <p:cond delay="38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9" grpId="0" animBg="1"/>
      <p:bldP spid="10"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3951824" y="1028108"/>
            <a:ext cx="4288353"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三、坚持以人民为中心</a:t>
            </a:r>
          </a:p>
        </p:txBody>
      </p:sp>
      <p:sp>
        <p:nvSpPr>
          <p:cNvPr id="9" name="矩形 8">
            <a:extLst>
              <a:ext uri="{FF2B5EF4-FFF2-40B4-BE49-F238E27FC236}">
                <a16:creationId xmlns:a16="http://schemas.microsoft.com/office/drawing/2014/main" id="{CCE2FDC3-91B9-4866-97DB-210CA6E779DA}"/>
              </a:ext>
            </a:extLst>
          </p:cNvPr>
          <p:cNvSpPr/>
          <p:nvPr/>
        </p:nvSpPr>
        <p:spPr bwMode="auto">
          <a:xfrm>
            <a:off x="1060286" y="2623936"/>
            <a:ext cx="10541164" cy="576464"/>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cs typeface="+mn-ea"/>
                <a:sym typeface="+mn-lt"/>
              </a:rPr>
              <a:t>不忘初心，方得始终。</a:t>
            </a:r>
            <a:r>
              <a:rPr lang="zh-CN" altLang="en-US" sz="1600" b="1" dirty="0">
                <a:solidFill>
                  <a:srgbClr val="FF0000"/>
                </a:solidFill>
                <a:latin typeface="微软雅黑" panose="020B0503020204020204" pitchFamily="34" charset="-122"/>
                <a:ea typeface="微软雅黑" panose="020B0503020204020204" pitchFamily="34" charset="-122"/>
                <a:cs typeface="+mn-ea"/>
                <a:sym typeface="+mn-lt"/>
              </a:rPr>
              <a:t>为人民谋幸福，是中国共产党人的初心。</a:t>
            </a:r>
            <a:endParaRPr lang="zh-CN" altLang="en-US" sz="1400" b="1"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14" name="矩形 13">
            <a:extLst>
              <a:ext uri="{FF2B5EF4-FFF2-40B4-BE49-F238E27FC236}">
                <a16:creationId xmlns:a16="http://schemas.microsoft.com/office/drawing/2014/main" id="{CCE2FDC3-91B9-4866-97DB-210CA6E779DA}"/>
              </a:ext>
            </a:extLst>
          </p:cNvPr>
          <p:cNvSpPr/>
          <p:nvPr/>
        </p:nvSpPr>
        <p:spPr bwMode="auto">
          <a:xfrm>
            <a:off x="1060286" y="3148553"/>
            <a:ext cx="10541164" cy="911817"/>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cs typeface="+mn-ea"/>
                <a:sym typeface="+mn-lt"/>
              </a:rPr>
              <a:t>人民性是马克思主义最鲜明的品格。</a:t>
            </a:r>
            <a:r>
              <a:rPr lang="zh-CN" altLang="en-US" sz="1600" b="1" dirty="0">
                <a:solidFill>
                  <a:srgbClr val="FF0000"/>
                </a:solidFill>
                <a:latin typeface="微软雅黑" panose="020B0503020204020204" pitchFamily="34" charset="-122"/>
                <a:ea typeface="微软雅黑" panose="020B0503020204020204" pitchFamily="34" charset="-122"/>
                <a:cs typeface="+mn-ea"/>
                <a:sym typeface="+mn-lt"/>
              </a:rPr>
              <a:t>始终同人民在一起，为人民利益而奋斗</a:t>
            </a:r>
            <a:r>
              <a:rPr lang="zh-CN" altLang="en-US" sz="1600" dirty="0">
                <a:latin typeface="微软雅黑" panose="020B0503020204020204" pitchFamily="34" charset="-122"/>
                <a:ea typeface="微软雅黑" panose="020B0503020204020204" pitchFamily="34" charset="-122"/>
                <a:cs typeface="+mn-ea"/>
                <a:sym typeface="+mn-lt"/>
              </a:rPr>
              <a:t>，是马克思主义政党同其他政党的根本区别。</a:t>
            </a: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21" name="矩形 20">
            <a:extLst>
              <a:ext uri="{FF2B5EF4-FFF2-40B4-BE49-F238E27FC236}">
                <a16:creationId xmlns:a16="http://schemas.microsoft.com/office/drawing/2014/main" id="{CCE2FDC3-91B9-4866-97DB-210CA6E779DA}"/>
              </a:ext>
            </a:extLst>
          </p:cNvPr>
          <p:cNvSpPr/>
          <p:nvPr/>
        </p:nvSpPr>
        <p:spPr bwMode="auto">
          <a:xfrm>
            <a:off x="1060286" y="4144802"/>
            <a:ext cx="10541164" cy="440185"/>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cs typeface="+mn-ea"/>
                <a:sym typeface="+mn-lt"/>
              </a:rPr>
              <a:t>纵观历史，我们党干革命、搞建设、抓改革，都是为人民谋利益，</a:t>
            </a:r>
            <a:r>
              <a:rPr lang="zh-CN" altLang="en-US" sz="1600" b="1" dirty="0">
                <a:solidFill>
                  <a:srgbClr val="FF0000"/>
                </a:solidFill>
                <a:latin typeface="微软雅黑" panose="020B0503020204020204" pitchFamily="34" charset="-122"/>
                <a:ea typeface="微软雅黑" panose="020B0503020204020204" pitchFamily="34" charset="-122"/>
                <a:cs typeface="+mn-ea"/>
                <a:sym typeface="+mn-lt"/>
              </a:rPr>
              <a:t>让人民过上好日子</a:t>
            </a:r>
            <a:r>
              <a:rPr lang="zh-CN" altLang="en-US" sz="1600" dirty="0">
                <a:latin typeface="微软雅黑" panose="020B0503020204020204" pitchFamily="34" charset="-122"/>
                <a:ea typeface="微软雅黑" panose="020B0503020204020204" pitchFamily="34" charset="-122"/>
                <a:cs typeface="+mn-ea"/>
                <a:sym typeface="+mn-lt"/>
              </a:rPr>
              <a:t>。</a:t>
            </a: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22" name="矩形 21">
            <a:extLst>
              <a:ext uri="{FF2B5EF4-FFF2-40B4-BE49-F238E27FC236}">
                <a16:creationId xmlns:a16="http://schemas.microsoft.com/office/drawing/2014/main" id="{CCE2FDC3-91B9-4866-97DB-210CA6E779DA}"/>
              </a:ext>
            </a:extLst>
          </p:cNvPr>
          <p:cNvSpPr/>
          <p:nvPr/>
        </p:nvSpPr>
        <p:spPr bwMode="auto">
          <a:xfrm>
            <a:off x="1060286" y="4669419"/>
            <a:ext cx="10541164" cy="2068837"/>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cs typeface="+mn-ea"/>
                <a:sym typeface="+mn-lt"/>
              </a:rPr>
              <a:t>对幸福生活的追求是推动人类文明进步最持久的力量。进入新时代，人民对美好生活的向往更加强烈，期盼有更好的教育、更稳定的工作、更满意的收入、更可靠的社会保障、更高水平的医疗卫生服务、更舒适的居住条件、更优美的环境、更丰富的精神文化生活，期盼孩子们能成长得更好、工作得更好、生活得更好。我们要永远保持共产党人的奋斗精神，永远保持对人民的赤子之心，始终把人民利益摆在至高无上的地位，始终同人民想在一起、干在一起，以人民忧乐为忧乐，以人民甘苦为甘苦，努力为人民创造更美好、更幸福的生活。</a:t>
            </a: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12" name="箭头: 五边形 7">
            <a:extLst>
              <a:ext uri="{FF2B5EF4-FFF2-40B4-BE49-F238E27FC236}">
                <a16:creationId xmlns:a16="http://schemas.microsoft.com/office/drawing/2014/main" id="{BB4F0E38-E6A0-4936-9F69-D15C1DE78F25}"/>
              </a:ext>
            </a:extLst>
          </p:cNvPr>
          <p:cNvSpPr/>
          <p:nvPr/>
        </p:nvSpPr>
        <p:spPr bwMode="auto">
          <a:xfrm>
            <a:off x="1060286" y="186630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1.</a:t>
            </a:r>
            <a:r>
              <a:rPr lang="zh-CN" altLang="en-US" sz="2000" dirty="0">
                <a:solidFill>
                  <a:schemeClr val="bg1"/>
                </a:solidFill>
                <a:latin typeface="微软雅黑" panose="020B0503020204020204" pitchFamily="34" charset="-122"/>
                <a:ea typeface="微软雅黑" panose="020B0503020204020204" pitchFamily="34" charset="-122"/>
                <a:cs typeface="+mn-ea"/>
              </a:rPr>
              <a:t>永远把人民对美好生活的向往作为奋斗目标</a:t>
            </a:r>
          </a:p>
        </p:txBody>
      </p:sp>
    </p:spTree>
    <p:extLst>
      <p:ext uri="{BB962C8B-B14F-4D97-AF65-F5344CB8AC3E}">
        <p14:creationId xmlns:p14="http://schemas.microsoft.com/office/powerpoint/2010/main" val="3081650215"/>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28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3300"/>
                            </p:stCondLst>
                            <p:childTnLst>
                              <p:par>
                                <p:cTn id="43" presetID="22" presetClass="entr" presetSubtype="8"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par>
                          <p:cTn id="46" fill="hold">
                            <p:stCondLst>
                              <p:cond delay="380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par>
                          <p:cTn id="50" fill="hold">
                            <p:stCondLst>
                              <p:cond delay="4300"/>
                            </p:stCondLst>
                            <p:childTnLst>
                              <p:par>
                                <p:cTn id="51" presetID="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0-#ppt_w/2"/>
                                          </p:val>
                                        </p:tav>
                                        <p:tav tm="100000">
                                          <p:val>
                                            <p:strVal val="#ppt_x"/>
                                          </p:val>
                                        </p:tav>
                                      </p:tavLst>
                                    </p:anim>
                                    <p:anim calcmode="lin" valueType="num">
                                      <p:cBhvr additive="base">
                                        <p:cTn id="5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9" grpId="0" animBg="1"/>
      <p:bldP spid="14" grpId="0" animBg="1"/>
      <p:bldP spid="21" grpId="0" animBg="1"/>
      <p:bldP spid="22"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3951824" y="1028108"/>
            <a:ext cx="4288353"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三、坚持以人民为中心</a:t>
            </a:r>
          </a:p>
        </p:txBody>
      </p:sp>
      <p:sp>
        <p:nvSpPr>
          <p:cNvPr id="9" name="矩形 8">
            <a:extLst>
              <a:ext uri="{FF2B5EF4-FFF2-40B4-BE49-F238E27FC236}">
                <a16:creationId xmlns:a16="http://schemas.microsoft.com/office/drawing/2014/main" id="{CCE2FDC3-91B9-4866-97DB-210CA6E779DA}"/>
              </a:ext>
            </a:extLst>
          </p:cNvPr>
          <p:cNvSpPr/>
          <p:nvPr/>
        </p:nvSpPr>
        <p:spPr bwMode="auto">
          <a:xfrm>
            <a:off x="1060286" y="2623935"/>
            <a:ext cx="10541164" cy="889907"/>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b="1" dirty="0">
                <a:solidFill>
                  <a:srgbClr val="FF0000"/>
                </a:solidFill>
                <a:latin typeface="微软雅黑" panose="020B0503020204020204" pitchFamily="34" charset="-122"/>
                <a:ea typeface="微软雅黑" panose="020B0503020204020204" pitchFamily="34" charset="-122"/>
                <a:cs typeface="+mn-ea"/>
                <a:sym typeface="+mn-lt"/>
              </a:rPr>
              <a:t>人民是历史的创造者，人民是真正的英雄。</a:t>
            </a:r>
            <a:r>
              <a:rPr lang="zh-CN" altLang="en-US" dirty="0">
                <a:latin typeface="微软雅黑" panose="020B0503020204020204" pitchFamily="34" charset="-122"/>
                <a:ea typeface="微软雅黑" panose="020B0503020204020204" pitchFamily="34" charset="-122"/>
                <a:cs typeface="+mn-ea"/>
                <a:sym typeface="+mn-lt"/>
              </a:rPr>
              <a:t>离开了人民，我们就会一事无成。只有坚持历史唯物主义这一基本原理，才能把握历史前进的基本规律；只有按历史规律办事，才能无往而不胜。</a:t>
            </a:r>
            <a:endParaRPr lang="zh-CN" altLang="en-US" sz="1600" b="1"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10" name="箭头: 五边形 7">
            <a:extLst>
              <a:ext uri="{FF2B5EF4-FFF2-40B4-BE49-F238E27FC236}">
                <a16:creationId xmlns:a16="http://schemas.microsoft.com/office/drawing/2014/main" id="{BB4F0E38-E6A0-4936-9F69-D15C1DE78F25}"/>
              </a:ext>
            </a:extLst>
          </p:cNvPr>
          <p:cNvSpPr/>
          <p:nvPr/>
        </p:nvSpPr>
        <p:spPr bwMode="auto">
          <a:xfrm>
            <a:off x="1060286" y="186630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2.</a:t>
            </a:r>
            <a:r>
              <a:rPr lang="zh-CN" altLang="en-US" sz="2000" dirty="0">
                <a:solidFill>
                  <a:schemeClr val="bg1"/>
                </a:solidFill>
                <a:latin typeface="微软雅黑" panose="020B0503020204020204" pitchFamily="34" charset="-122"/>
                <a:ea typeface="微软雅黑" panose="020B0503020204020204" pitchFamily="34" charset="-122"/>
                <a:cs typeface="+mn-ea"/>
              </a:rPr>
              <a:t>依靠人民创造历史伟业</a:t>
            </a:r>
          </a:p>
        </p:txBody>
      </p:sp>
      <p:sp>
        <p:nvSpPr>
          <p:cNvPr id="14" name="矩形 13">
            <a:extLst>
              <a:ext uri="{FF2B5EF4-FFF2-40B4-BE49-F238E27FC236}">
                <a16:creationId xmlns:a16="http://schemas.microsoft.com/office/drawing/2014/main" id="{CCE2FDC3-91B9-4866-97DB-210CA6E779DA}"/>
              </a:ext>
            </a:extLst>
          </p:cNvPr>
          <p:cNvSpPr/>
          <p:nvPr/>
        </p:nvSpPr>
        <p:spPr bwMode="auto">
          <a:xfrm>
            <a:off x="1060286" y="3674947"/>
            <a:ext cx="10541164" cy="494285"/>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b="1" dirty="0">
                <a:solidFill>
                  <a:srgbClr val="FF0000"/>
                </a:solidFill>
                <a:latin typeface="微软雅黑" panose="020B0503020204020204" pitchFamily="34" charset="-122"/>
                <a:ea typeface="微软雅黑" panose="020B0503020204020204" pitchFamily="34" charset="-122"/>
                <a:cs typeface="+mn-ea"/>
                <a:sym typeface="+mn-lt"/>
              </a:rPr>
              <a:t>坚持人民主体地位，充分调动人民积极性，始终是我们党立于不败之地的强大根基。</a:t>
            </a:r>
            <a:endParaRPr lang="zh-CN" altLang="en-US" sz="1600" b="1"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22" name="矩形 21">
            <a:extLst>
              <a:ext uri="{FF2B5EF4-FFF2-40B4-BE49-F238E27FC236}">
                <a16:creationId xmlns:a16="http://schemas.microsoft.com/office/drawing/2014/main" id="{CCE2FDC3-91B9-4866-97DB-210CA6E779DA}"/>
              </a:ext>
            </a:extLst>
          </p:cNvPr>
          <p:cNvSpPr/>
          <p:nvPr/>
        </p:nvSpPr>
        <p:spPr bwMode="auto">
          <a:xfrm>
            <a:off x="1060286" y="4307179"/>
            <a:ext cx="10541164" cy="2213362"/>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b="1" dirty="0">
                <a:solidFill>
                  <a:srgbClr val="FF0000"/>
                </a:solidFill>
                <a:latin typeface="微软雅黑" panose="020B0503020204020204" pitchFamily="34" charset="-122"/>
                <a:ea typeface="微软雅黑" panose="020B0503020204020204" pitchFamily="34" charset="-122"/>
                <a:cs typeface="+mn-ea"/>
                <a:sym typeface="+mn-lt"/>
              </a:rPr>
              <a:t>人民是我们党的工作的最高裁决者和最终评判者。</a:t>
            </a:r>
            <a:r>
              <a:rPr lang="zh-CN" altLang="en-US" dirty="0">
                <a:latin typeface="微软雅黑" panose="020B0503020204020204" pitchFamily="34" charset="-122"/>
                <a:ea typeface="微软雅黑" panose="020B0503020204020204" pitchFamily="34" charset="-122"/>
                <a:cs typeface="+mn-ea"/>
                <a:sym typeface="+mn-lt"/>
              </a:rPr>
              <a:t>党的执政水平和执政成效都不是由自己说了算，必须而且只能由人民来评判，最终都要看人民是否真正得到了实惠，人民生活是否真正得到了改善，人民权益是否真正得到了保障。在新时代，我们面临的挑战和问题依然严峻复杂，党面临的“赶考”远未结束。要坚持把人民拥护不拥护、赞成不赞成、高兴不高兴、答应不答应作为衡量一切工作得失的根本标准，努力向历史、向人民交出新的更加优异的答卷。</a:t>
            </a:r>
            <a:endParaRPr lang="zh-CN" altLang="en-US" sz="160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5300964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3300"/>
                            </p:stCondLst>
                            <p:childTnLst>
                              <p:par>
                                <p:cTn id="44" presetID="2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par>
                          <p:cTn id="47" fill="hold">
                            <p:stCondLst>
                              <p:cond delay="3800"/>
                            </p:stCondLst>
                            <p:childTnLst>
                              <p:par>
                                <p:cTn id="48" presetID="22" presetClass="entr" presetSubtype="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9" grpId="0" animBg="1"/>
      <p:bldP spid="10" grpId="0" animBg="1"/>
      <p:bldP spid="14"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0240FDE9-0338-4CFB-9B2E-E980FA179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37" y="5026146"/>
            <a:ext cx="11058525" cy="1819275"/>
          </a:xfrm>
          <a:prstGeom prst="rect">
            <a:avLst/>
          </a:prstGeom>
        </p:spPr>
      </p:pic>
      <p:pic>
        <p:nvPicPr>
          <p:cNvPr id="11" name="图片 10">
            <a:extLst>
              <a:ext uri="{FF2B5EF4-FFF2-40B4-BE49-F238E27FC236}">
                <a16:creationId xmlns:a16="http://schemas.microsoft.com/office/drawing/2014/main" id="{4333D85F-BAFE-41EF-B4DF-AC2B2925C7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70171" y="4749667"/>
            <a:ext cx="2036340" cy="848475"/>
          </a:xfrm>
          <a:prstGeom prst="rect">
            <a:avLst/>
          </a:prstGeom>
        </p:spPr>
      </p:pic>
      <p:pic>
        <p:nvPicPr>
          <p:cNvPr id="18" name="图片 17">
            <a:extLst>
              <a:ext uri="{FF2B5EF4-FFF2-40B4-BE49-F238E27FC236}">
                <a16:creationId xmlns:a16="http://schemas.microsoft.com/office/drawing/2014/main" id="{90CAD834-A18A-4B33-B4C2-46F9B58696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4508" y="595472"/>
            <a:ext cx="2857500" cy="1190625"/>
          </a:xfrm>
          <a:prstGeom prst="rect">
            <a:avLst/>
          </a:prstGeom>
        </p:spPr>
      </p:pic>
      <p:sp>
        <p:nvSpPr>
          <p:cNvPr id="19" name="TextBox 15">
            <a:extLst>
              <a:ext uri="{FF2B5EF4-FFF2-40B4-BE49-F238E27FC236}">
                <a16:creationId xmlns:a16="http://schemas.microsoft.com/office/drawing/2014/main" id="{1B154101-8BCF-4B4A-AA7A-DEEE8D777EED}"/>
              </a:ext>
            </a:extLst>
          </p:cNvPr>
          <p:cNvSpPr txBox="1"/>
          <p:nvPr/>
        </p:nvSpPr>
        <p:spPr>
          <a:xfrm>
            <a:off x="4825721" y="1313061"/>
            <a:ext cx="2457070" cy="76944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目 录</a:t>
            </a:r>
          </a:p>
        </p:txBody>
      </p:sp>
      <p:sp>
        <p:nvSpPr>
          <p:cNvPr id="20" name="TextBox 20">
            <a:extLst>
              <a:ext uri="{FF2B5EF4-FFF2-40B4-BE49-F238E27FC236}">
                <a16:creationId xmlns:a16="http://schemas.microsoft.com/office/drawing/2014/main" id="{26B9BD34-78D4-4143-B2CA-70F1A8728B7D}"/>
              </a:ext>
            </a:extLst>
          </p:cNvPr>
          <p:cNvSpPr txBox="1"/>
          <p:nvPr/>
        </p:nvSpPr>
        <p:spPr>
          <a:xfrm>
            <a:off x="4441475" y="1988465"/>
            <a:ext cx="3225562" cy="369332"/>
          </a:xfrm>
          <a:prstGeom prst="rect">
            <a:avLst/>
          </a:prstGeom>
          <a:noFill/>
        </p:spPr>
        <p:txBody>
          <a:bodyPr wrap="square" rtlCol="0" anchor="ct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60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CONTENTS</a:t>
            </a:r>
            <a:endParaRPr kumimoji="0" lang="zh-CN" altLang="en-US" sz="1800" b="0" i="0" u="none" strike="noStrike" kern="1200" cap="none" spc="60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endParaRPr>
          </a:p>
        </p:txBody>
      </p:sp>
      <p:grpSp>
        <p:nvGrpSpPr>
          <p:cNvPr id="21" name="组合 20">
            <a:extLst>
              <a:ext uri="{FF2B5EF4-FFF2-40B4-BE49-F238E27FC236}">
                <a16:creationId xmlns:a16="http://schemas.microsoft.com/office/drawing/2014/main" id="{C2FEA8D4-10F4-43E2-BE5A-B8898616DB73}"/>
              </a:ext>
            </a:extLst>
          </p:cNvPr>
          <p:cNvGrpSpPr/>
          <p:nvPr/>
        </p:nvGrpSpPr>
        <p:grpSpPr>
          <a:xfrm>
            <a:off x="1906925" y="2960711"/>
            <a:ext cx="8384393" cy="879117"/>
            <a:chOff x="4946493" y="1597309"/>
            <a:chExt cx="5776881" cy="879117"/>
          </a:xfrm>
        </p:grpSpPr>
        <p:grpSp>
          <p:nvGrpSpPr>
            <p:cNvPr id="22" name="组合 21">
              <a:extLst>
                <a:ext uri="{FF2B5EF4-FFF2-40B4-BE49-F238E27FC236}">
                  <a16:creationId xmlns:a16="http://schemas.microsoft.com/office/drawing/2014/main" id="{7CBDB708-05D9-40C0-8024-4D5C97A6BBF2}"/>
                </a:ext>
              </a:extLst>
            </p:cNvPr>
            <p:cNvGrpSpPr/>
            <p:nvPr/>
          </p:nvGrpSpPr>
          <p:grpSpPr>
            <a:xfrm>
              <a:off x="4946493" y="1597309"/>
              <a:ext cx="5776881" cy="453090"/>
              <a:chOff x="1363751" y="2406894"/>
              <a:chExt cx="5563001" cy="453090"/>
            </a:xfrm>
          </p:grpSpPr>
          <p:sp>
            <p:nvSpPr>
              <p:cNvPr id="24" name="TextBox 35">
                <a:extLst>
                  <a:ext uri="{FF2B5EF4-FFF2-40B4-BE49-F238E27FC236}">
                    <a16:creationId xmlns:a16="http://schemas.microsoft.com/office/drawing/2014/main" id="{126602F7-3FC0-43FD-90BA-99E5F8FCB891}"/>
                  </a:ext>
                </a:extLst>
              </p:cNvPr>
              <p:cNvSpPr txBox="1"/>
              <p:nvPr/>
            </p:nvSpPr>
            <p:spPr>
              <a:xfrm rot="16200000">
                <a:off x="3910391" y="-111448"/>
                <a:ext cx="448412" cy="5485096"/>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zh-CN" altLang="en-US" sz="3600" b="0" i="0" u="none" strike="noStrike" kern="0" cap="none" spc="0" normalizeH="0" baseline="0" noProof="0" dirty="0">
                    <a:ln>
                      <a:noFill/>
                    </a:ln>
                    <a:solidFill>
                      <a:srgbClr val="C00000"/>
                    </a:solidFill>
                    <a:effectLst/>
                    <a:uLnTx/>
                    <a:uFillTx/>
                    <a:latin typeface="字体视界-NEW魏碑体" panose="02010601030101010101" pitchFamily="2" charset="-122"/>
                    <a:ea typeface="字体视界-NEW魏碑体" panose="02010601030101010101" pitchFamily="2" charset="-122"/>
                  </a:rPr>
                  <a:t> </a:t>
                </a:r>
              </a:p>
            </p:txBody>
          </p:sp>
          <p:grpSp>
            <p:nvGrpSpPr>
              <p:cNvPr id="25" name="组合 24">
                <a:extLst>
                  <a:ext uri="{FF2B5EF4-FFF2-40B4-BE49-F238E27FC236}">
                    <a16:creationId xmlns:a16="http://schemas.microsoft.com/office/drawing/2014/main" id="{F20113E5-0507-4DDF-8A1F-4C3F75706082}"/>
                  </a:ext>
                </a:extLst>
              </p:cNvPr>
              <p:cNvGrpSpPr/>
              <p:nvPr/>
            </p:nvGrpSpPr>
            <p:grpSpPr>
              <a:xfrm rot="16200000">
                <a:off x="3971555" y="-151581"/>
                <a:ext cx="347394" cy="5563001"/>
                <a:chOff x="1861559" y="2468597"/>
                <a:chExt cx="1872217" cy="5563001"/>
              </a:xfrm>
            </p:grpSpPr>
            <p:sp>
              <p:nvSpPr>
                <p:cNvPr id="27" name="圆角矩形 10">
                  <a:extLst>
                    <a:ext uri="{FF2B5EF4-FFF2-40B4-BE49-F238E27FC236}">
                      <a16:creationId xmlns:a16="http://schemas.microsoft.com/office/drawing/2014/main" id="{B8A864B1-3BA1-403D-AAA4-8896D5812DBD}"/>
                    </a:ext>
                  </a:extLst>
                </p:cNvPr>
                <p:cNvSpPr/>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sp>
              <p:nvSpPr>
                <p:cNvPr id="28" name="圆角矩形 11">
                  <a:extLst>
                    <a:ext uri="{FF2B5EF4-FFF2-40B4-BE49-F238E27FC236}">
                      <a16:creationId xmlns:a16="http://schemas.microsoft.com/office/drawing/2014/main" id="{E2BBE726-71B9-4D48-BDF0-D7B1A82B494C}"/>
                    </a:ext>
                  </a:extLst>
                </p:cNvPr>
                <p:cNvSpPr/>
                <p:nvPr/>
              </p:nvSpPr>
              <p:spPr>
                <a:xfrm>
                  <a:off x="1861575" y="7954129"/>
                  <a:ext cx="1872201"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字体视界-NEW魏碑体" panose="02010601030101010101" pitchFamily="2" charset="-122"/>
                    <a:ea typeface="字体视界-NEW魏碑体" panose="02010601030101010101" pitchFamily="2" charset="-122"/>
                  </a:endParaRPr>
                </a:p>
              </p:txBody>
            </p:sp>
          </p:grpSp>
          <p:sp>
            <p:nvSpPr>
              <p:cNvPr id="26" name="TextBox 20">
                <a:extLst>
                  <a:ext uri="{FF2B5EF4-FFF2-40B4-BE49-F238E27FC236}">
                    <a16:creationId xmlns:a16="http://schemas.microsoft.com/office/drawing/2014/main" id="{C056B459-2634-48B1-A2E1-D85FB782FCC0}"/>
                  </a:ext>
                </a:extLst>
              </p:cNvPr>
              <p:cNvSpPr txBox="1"/>
              <p:nvPr/>
            </p:nvSpPr>
            <p:spPr>
              <a:xfrm>
                <a:off x="1615191" y="2410404"/>
                <a:ext cx="427005" cy="449580"/>
              </a:xfrm>
              <a:prstGeom prst="rect">
                <a:avLst/>
              </a:prstGeom>
              <a:solidFill>
                <a:srgbClr val="C00000"/>
              </a:solidFill>
            </p:spPr>
            <p:txBody>
              <a:bodyPr wrap="none" lIns="0" tIns="0" rIns="0" bIns="0" rtlCol="0" anchor="ctr">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a:ln>
                      <a:noFill/>
                    </a:ln>
                    <a:solidFill>
                      <a:srgbClr val="F6F2EA"/>
                    </a:solidFill>
                    <a:effectLst/>
                    <a:uLnTx/>
                    <a:uFillTx/>
                    <a:latin typeface="字体视界-NEW魏碑体" panose="02010601030101010101" pitchFamily="2" charset="-122"/>
                    <a:ea typeface="字体视界-NEW魏碑体" panose="02010601030101010101" pitchFamily="2" charset="-122"/>
                  </a:rPr>
                  <a:t>一</a:t>
                </a:r>
              </a:p>
            </p:txBody>
          </p:sp>
        </p:grpSp>
        <p:sp>
          <p:nvSpPr>
            <p:cNvPr id="23" name="文本框 21">
              <a:extLst>
                <a:ext uri="{FF2B5EF4-FFF2-40B4-BE49-F238E27FC236}">
                  <a16:creationId xmlns:a16="http://schemas.microsoft.com/office/drawing/2014/main" id="{D5B1B79B-FE0E-4FA4-9C65-4FE029215A09}"/>
                </a:ext>
              </a:extLst>
            </p:cNvPr>
            <p:cNvSpPr txBox="1">
              <a:spLocks noChangeArrowheads="1"/>
            </p:cNvSpPr>
            <p:nvPr/>
          </p:nvSpPr>
          <p:spPr bwMode="auto">
            <a:xfrm>
              <a:off x="5905284" y="1645429"/>
              <a:ext cx="45781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a:r>
                <a:rPr lang="en-US" altLang="zh-CN" sz="2400" b="1" dirty="0">
                  <a:solidFill>
                    <a:srgbClr val="C00000"/>
                  </a:solidFill>
                  <a:latin typeface="字体视界-NEW魏碑体" panose="02010601030101010101" pitchFamily="2" charset="-122"/>
                  <a:ea typeface="字体视界-NEW魏碑体" panose="02010601030101010101" pitchFamily="2" charset="-122"/>
                </a:rPr>
                <a:t>《</a:t>
              </a:r>
              <a:r>
                <a:rPr lang="zh-CN" altLang="en-US" sz="2400" b="1" dirty="0">
                  <a:solidFill>
                    <a:srgbClr val="C00000"/>
                  </a:solidFill>
                  <a:latin typeface="字体视界-NEW魏碑体" panose="02010601030101010101" pitchFamily="2" charset="-122"/>
                  <a:ea typeface="字体视界-NEW魏碑体" panose="02010601030101010101" pitchFamily="2" charset="-122"/>
                </a:rPr>
                <a:t>习近平新时代中国特色社会主义思想学习纲要</a:t>
              </a:r>
              <a:r>
                <a:rPr lang="en-US" altLang="zh-CN" sz="2400" b="1" dirty="0">
                  <a:solidFill>
                    <a:srgbClr val="C00000"/>
                  </a:solidFill>
                  <a:latin typeface="字体视界-NEW魏碑体" panose="02010601030101010101" pitchFamily="2" charset="-122"/>
                  <a:ea typeface="字体视界-NEW魏碑体" panose="02010601030101010101" pitchFamily="2" charset="-122"/>
                </a:rPr>
                <a:t>》</a:t>
              </a:r>
              <a:endParaRPr lang="zh-CN" altLang="en-US" sz="2400" b="1" dirty="0">
                <a:solidFill>
                  <a:srgbClr val="C00000"/>
                </a:solidFill>
                <a:latin typeface="字体视界-NEW魏碑体" panose="02010601030101010101" pitchFamily="2" charset="-122"/>
                <a:ea typeface="字体视界-NEW魏碑体" panose="02010601030101010101" pitchFamily="2" charset="-122"/>
              </a:endParaRPr>
            </a:p>
          </p:txBody>
        </p:sp>
      </p:grpSp>
    </p:spTree>
    <p:extLst>
      <p:ext uri="{BB962C8B-B14F-4D97-AF65-F5344CB8AC3E}">
        <p14:creationId xmlns:p14="http://schemas.microsoft.com/office/powerpoint/2010/main" val="338514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fltVal val="0"/>
                                          </p:val>
                                        </p:tav>
                                        <p:tav tm="100000">
                                          <p:val>
                                            <p:strVal val="#ppt_w"/>
                                          </p:val>
                                        </p:tav>
                                      </p:tavLst>
                                    </p:anim>
                                    <p:anim calcmode="lin" valueType="num">
                                      <p:cBhvr>
                                        <p:cTn id="19" dur="1000" fill="hold"/>
                                        <p:tgtEl>
                                          <p:spTgt spid="18"/>
                                        </p:tgtEl>
                                        <p:attrNameLst>
                                          <p:attrName>ppt_h</p:attrName>
                                        </p:attrNameLst>
                                      </p:cBhvr>
                                      <p:tavLst>
                                        <p:tav tm="0">
                                          <p:val>
                                            <p:fltVal val="0"/>
                                          </p:val>
                                        </p:tav>
                                        <p:tav tm="100000">
                                          <p:val>
                                            <p:strVal val="#ppt_h"/>
                                          </p:val>
                                        </p:tav>
                                      </p:tavLst>
                                    </p:anim>
                                    <p:animEffect transition="in" filter="fade">
                                      <p:cBhvr>
                                        <p:cTn id="20" dur="1000"/>
                                        <p:tgtEl>
                                          <p:spTgt spid="18"/>
                                        </p:tgtEl>
                                      </p:cBhvr>
                                    </p:animEffect>
                                  </p:childTnLst>
                                </p:cTn>
                              </p:par>
                              <p:par>
                                <p:cTn id="21" presetID="35" presetClass="path" presetSubtype="0" accel="50000" decel="50000" fill="hold" nodeType="withEffect">
                                  <p:stCondLst>
                                    <p:cond delay="0"/>
                                  </p:stCondLst>
                                  <p:childTnLst>
                                    <p:animMotion origin="layout" path="M 2.08333E-6 -1.11111E-6 L 0.31575 -1.11111E-6 " pathEditMode="relative" rAng="0" ptsTypes="AA">
                                      <p:cBhvr>
                                        <p:cTn id="22" dur="2000" spd="-100000" fill="hold"/>
                                        <p:tgtEl>
                                          <p:spTgt spid="18"/>
                                        </p:tgtEl>
                                        <p:attrNameLst>
                                          <p:attrName>ppt_x</p:attrName>
                                          <p:attrName>ppt_y</p:attrName>
                                        </p:attrNameLst>
                                      </p:cBhvr>
                                      <p:rCtr x="15781" y="0"/>
                                    </p:animMotion>
                                  </p:childTnLst>
                                </p:cTn>
                              </p:par>
                            </p:childTnLst>
                          </p:cTn>
                        </p:par>
                        <p:par>
                          <p:cTn id="23" fill="hold">
                            <p:stCondLst>
                              <p:cond delay="3500"/>
                            </p:stCondLst>
                            <p:childTnLst>
                              <p:par>
                                <p:cTn id="24" presetID="16" presetClass="entr" presetSubtype="2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1+#ppt_w/2"/>
                                          </p:val>
                                        </p:tav>
                                        <p:tav tm="100000">
                                          <p:val>
                                            <p:strVal val="#ppt_x"/>
                                          </p:val>
                                        </p:tav>
                                      </p:tavLst>
                                    </p:anim>
                                    <p:anim calcmode="lin" valueType="num">
                                      <p:cBhvr additive="base">
                                        <p:cTn id="3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3951824" y="1028108"/>
            <a:ext cx="4288353"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三、坚持以人民为中心</a:t>
            </a:r>
          </a:p>
        </p:txBody>
      </p:sp>
      <p:sp>
        <p:nvSpPr>
          <p:cNvPr id="9" name="矩形 8">
            <a:extLst>
              <a:ext uri="{FF2B5EF4-FFF2-40B4-BE49-F238E27FC236}">
                <a16:creationId xmlns:a16="http://schemas.microsoft.com/office/drawing/2014/main" id="{CCE2FDC3-91B9-4866-97DB-210CA6E779DA}"/>
              </a:ext>
            </a:extLst>
          </p:cNvPr>
          <p:cNvSpPr/>
          <p:nvPr/>
        </p:nvSpPr>
        <p:spPr bwMode="auto">
          <a:xfrm>
            <a:off x="1060286" y="2623935"/>
            <a:ext cx="10541164" cy="889907"/>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b="1" dirty="0">
                <a:solidFill>
                  <a:srgbClr val="FF0000"/>
                </a:solidFill>
                <a:ea typeface="微软雅黑" panose="020B0503020204020204" pitchFamily="34" charset="-122"/>
                <a:cs typeface="+mn-ea"/>
                <a:sym typeface="+mn-lt"/>
              </a:rPr>
              <a:t>共同富裕</a:t>
            </a:r>
            <a:r>
              <a:rPr lang="zh-CN" altLang="en-US" dirty="0">
                <a:ea typeface="微软雅黑" panose="020B0503020204020204" pitchFamily="34" charset="-122"/>
                <a:cs typeface="+mn-ea"/>
                <a:sym typeface="+mn-lt"/>
              </a:rPr>
              <a:t>，是马克思主义的一个基本目标。</a:t>
            </a:r>
            <a:endParaRPr lang="en-US" altLang="zh-CN" dirty="0">
              <a:ea typeface="微软雅黑" panose="020B0503020204020204" pitchFamily="34" charset="-122"/>
              <a:cs typeface="+mn-ea"/>
              <a:sym typeface="+mn-lt"/>
            </a:endParaRPr>
          </a:p>
          <a:p>
            <a:pPr marL="285750" indent="-285750" fontAlgn="base">
              <a:lnSpc>
                <a:spcPct val="150000"/>
              </a:lnSpc>
              <a:spcBef>
                <a:spcPct val="0"/>
              </a:spcBef>
              <a:spcAft>
                <a:spcPct val="0"/>
              </a:spcAft>
              <a:buFont typeface="Wingdings" panose="05000000000000000000" pitchFamily="2" charset="2"/>
              <a:buChar char="Ø"/>
            </a:pPr>
            <a:r>
              <a:rPr lang="zh-CN" altLang="en-US" dirty="0">
                <a:ea typeface="微软雅黑" panose="020B0503020204020204" pitchFamily="34" charset="-122"/>
                <a:cs typeface="+mn-ea"/>
              </a:rPr>
              <a:t>我们党始终带领人民为创造美好生活、实现共同富裕而不懈奋斗。</a:t>
            </a:r>
            <a:endParaRPr lang="zh-CN" altLang="en-US" dirty="0">
              <a:ea typeface="微软雅黑" panose="020B0503020204020204" pitchFamily="34" charset="-122"/>
              <a:cs typeface="+mn-ea"/>
              <a:sym typeface="+mn-lt"/>
            </a:endParaRPr>
          </a:p>
        </p:txBody>
      </p:sp>
      <p:sp>
        <p:nvSpPr>
          <p:cNvPr id="10" name="箭头: 五边形 7">
            <a:extLst>
              <a:ext uri="{FF2B5EF4-FFF2-40B4-BE49-F238E27FC236}">
                <a16:creationId xmlns:a16="http://schemas.microsoft.com/office/drawing/2014/main" id="{BB4F0E38-E6A0-4936-9F69-D15C1DE78F25}"/>
              </a:ext>
            </a:extLst>
          </p:cNvPr>
          <p:cNvSpPr/>
          <p:nvPr/>
        </p:nvSpPr>
        <p:spPr bwMode="auto">
          <a:xfrm>
            <a:off x="1060286" y="186630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3.</a:t>
            </a:r>
            <a:r>
              <a:rPr lang="zh-CN" altLang="en-US" sz="2000" dirty="0">
                <a:solidFill>
                  <a:schemeClr val="bg1"/>
                </a:solidFill>
                <a:latin typeface="微软雅黑" panose="020B0503020204020204" pitchFamily="34" charset="-122"/>
                <a:ea typeface="微软雅黑" panose="020B0503020204020204" pitchFamily="34" charset="-122"/>
                <a:cs typeface="+mn-ea"/>
              </a:rPr>
              <a:t>朝着实现全体人民共同富裕不断迈进</a:t>
            </a:r>
          </a:p>
        </p:txBody>
      </p:sp>
      <p:sp>
        <p:nvSpPr>
          <p:cNvPr id="22" name="矩形 21">
            <a:extLst>
              <a:ext uri="{FF2B5EF4-FFF2-40B4-BE49-F238E27FC236}">
                <a16:creationId xmlns:a16="http://schemas.microsoft.com/office/drawing/2014/main" id="{CCE2FDC3-91B9-4866-97DB-210CA6E779DA}"/>
              </a:ext>
            </a:extLst>
          </p:cNvPr>
          <p:cNvSpPr/>
          <p:nvPr/>
        </p:nvSpPr>
        <p:spPr bwMode="auto">
          <a:xfrm>
            <a:off x="1060286" y="3592286"/>
            <a:ext cx="10541164" cy="2928255"/>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dirty="0">
                <a:solidFill>
                  <a:srgbClr val="FF0000"/>
                </a:solidFill>
                <a:ea typeface="微软雅黑" panose="020B0503020204020204" pitchFamily="34" charset="-122"/>
                <a:cs typeface="+mn-ea"/>
              </a:rPr>
              <a:t>毛泽东同志</a:t>
            </a:r>
            <a:r>
              <a:rPr lang="zh-CN" altLang="en-US" dirty="0">
                <a:ea typeface="微软雅黑" panose="020B0503020204020204" pitchFamily="34" charset="-122"/>
                <a:cs typeface="+mn-ea"/>
              </a:rPr>
              <a:t>在新中国成立之初就提出了我国发展富强的目标，指出</a:t>
            </a:r>
            <a:r>
              <a:rPr lang="zh-CN" altLang="en-US" dirty="0">
                <a:solidFill>
                  <a:srgbClr val="FF0000"/>
                </a:solidFill>
                <a:ea typeface="微软雅黑" panose="020B0503020204020204" pitchFamily="34" charset="-122"/>
                <a:cs typeface="+mn-ea"/>
              </a:rPr>
              <a:t>“这个富，是共同的富，这个强，是共同的强，大家都有份”。</a:t>
            </a:r>
            <a:endParaRPr lang="en-US" altLang="zh-CN" dirty="0">
              <a:solidFill>
                <a:srgbClr val="FF0000"/>
              </a:solidFill>
              <a:ea typeface="微软雅黑" panose="020B0503020204020204" pitchFamily="34" charset="-122"/>
              <a:cs typeface="+mn-ea"/>
            </a:endParaRPr>
          </a:p>
          <a:p>
            <a:pPr marL="285750" indent="-285750" fontAlgn="base">
              <a:lnSpc>
                <a:spcPct val="150000"/>
              </a:lnSpc>
              <a:spcBef>
                <a:spcPct val="0"/>
              </a:spcBef>
              <a:spcAft>
                <a:spcPct val="0"/>
              </a:spcAft>
              <a:buFont typeface="Wingdings" panose="05000000000000000000" pitchFamily="2" charset="2"/>
              <a:buChar char="Ø"/>
            </a:pPr>
            <a:r>
              <a:rPr lang="zh-CN" altLang="en-US" dirty="0">
                <a:solidFill>
                  <a:srgbClr val="FF0000"/>
                </a:solidFill>
                <a:ea typeface="微软雅黑" panose="020B0503020204020204" pitchFamily="34" charset="-122"/>
                <a:cs typeface="+mn-ea"/>
              </a:rPr>
              <a:t>邓小平同志</a:t>
            </a:r>
            <a:r>
              <a:rPr lang="zh-CN" altLang="en-US" dirty="0">
                <a:ea typeface="微软雅黑" panose="020B0503020204020204" pitchFamily="34" charset="-122"/>
                <a:cs typeface="+mn-ea"/>
              </a:rPr>
              <a:t>多次强调共同富裕，指出</a:t>
            </a:r>
            <a:r>
              <a:rPr lang="zh-CN" altLang="en-US" dirty="0">
                <a:solidFill>
                  <a:srgbClr val="FF0000"/>
                </a:solidFill>
                <a:ea typeface="微软雅黑" panose="020B0503020204020204" pitchFamily="34" charset="-122"/>
                <a:cs typeface="+mn-ea"/>
              </a:rPr>
              <a:t>“社会主义不是少数人富起来、大多数人穷，不是那个样子。社会主义最大的优越性就是共同富裕，这是体现社会主义本质的一个东西”。</a:t>
            </a:r>
            <a:endParaRPr lang="en-US" altLang="zh-CN" dirty="0">
              <a:solidFill>
                <a:srgbClr val="FF0000"/>
              </a:solidFill>
              <a:ea typeface="微软雅黑" panose="020B0503020204020204" pitchFamily="34" charset="-122"/>
              <a:cs typeface="+mn-ea"/>
            </a:endParaRPr>
          </a:p>
          <a:p>
            <a:pPr marL="285750" indent="-285750" fontAlgn="base">
              <a:lnSpc>
                <a:spcPct val="150000"/>
              </a:lnSpc>
              <a:spcBef>
                <a:spcPct val="0"/>
              </a:spcBef>
              <a:spcAft>
                <a:spcPct val="0"/>
              </a:spcAft>
              <a:buFont typeface="Wingdings" panose="05000000000000000000" pitchFamily="2" charset="2"/>
              <a:buChar char="Ø"/>
            </a:pPr>
            <a:r>
              <a:rPr lang="zh-CN" altLang="en-US" dirty="0">
                <a:solidFill>
                  <a:srgbClr val="FF0000"/>
                </a:solidFill>
                <a:ea typeface="微软雅黑" panose="020B0503020204020204" pitchFamily="34" charset="-122"/>
                <a:cs typeface="+mn-ea"/>
              </a:rPr>
              <a:t>江泽民同志</a:t>
            </a:r>
            <a:r>
              <a:rPr lang="zh-CN" altLang="en-US" dirty="0">
                <a:ea typeface="微软雅黑" panose="020B0503020204020204" pitchFamily="34" charset="-122"/>
                <a:cs typeface="+mn-ea"/>
              </a:rPr>
              <a:t>强调：</a:t>
            </a:r>
            <a:r>
              <a:rPr lang="zh-CN" altLang="en-US" dirty="0">
                <a:solidFill>
                  <a:srgbClr val="FF0000"/>
                </a:solidFill>
                <a:ea typeface="微软雅黑" panose="020B0503020204020204" pitchFamily="34" charset="-122"/>
                <a:cs typeface="+mn-ea"/>
              </a:rPr>
              <a:t>“实现共同富裕是社会主义的根本原则和本质特征，绝不能动摇”。</a:t>
            </a:r>
            <a:endParaRPr lang="en-US" altLang="zh-CN" dirty="0">
              <a:solidFill>
                <a:srgbClr val="FF0000"/>
              </a:solidFill>
              <a:ea typeface="微软雅黑" panose="020B0503020204020204" pitchFamily="34" charset="-122"/>
              <a:cs typeface="+mn-ea"/>
            </a:endParaRPr>
          </a:p>
          <a:p>
            <a:pPr marL="285750" indent="-285750" fontAlgn="base">
              <a:lnSpc>
                <a:spcPct val="150000"/>
              </a:lnSpc>
              <a:spcBef>
                <a:spcPct val="0"/>
              </a:spcBef>
              <a:spcAft>
                <a:spcPct val="0"/>
              </a:spcAft>
              <a:buFont typeface="Wingdings" panose="05000000000000000000" pitchFamily="2" charset="2"/>
              <a:buChar char="Ø"/>
            </a:pPr>
            <a:r>
              <a:rPr lang="zh-CN" altLang="en-US" dirty="0">
                <a:solidFill>
                  <a:srgbClr val="FF0000"/>
                </a:solidFill>
                <a:ea typeface="微软雅黑" panose="020B0503020204020204" pitchFamily="34" charset="-122"/>
                <a:cs typeface="+mn-ea"/>
              </a:rPr>
              <a:t>胡锦涛同志</a:t>
            </a:r>
            <a:r>
              <a:rPr lang="zh-CN" altLang="en-US" dirty="0">
                <a:ea typeface="微软雅黑" panose="020B0503020204020204" pitchFamily="34" charset="-122"/>
                <a:cs typeface="+mn-ea"/>
              </a:rPr>
              <a:t>也要求</a:t>
            </a:r>
            <a:r>
              <a:rPr lang="zh-CN" altLang="en-US" dirty="0">
                <a:solidFill>
                  <a:srgbClr val="FF0000"/>
                </a:solidFill>
                <a:ea typeface="微软雅黑" panose="020B0503020204020204" pitchFamily="34" charset="-122"/>
                <a:cs typeface="+mn-ea"/>
              </a:rPr>
              <a:t>“使全体人民共享改革发展成果，使全体人民朝着共同富裕的方向稳步前进”。</a:t>
            </a:r>
            <a:endParaRPr lang="zh-CN" altLang="en-US" dirty="0">
              <a:solidFill>
                <a:srgbClr val="FF0000"/>
              </a:solidFill>
              <a:ea typeface="微软雅黑" panose="020B0503020204020204" pitchFamily="34" charset="-122"/>
              <a:cs typeface="+mn-ea"/>
              <a:sym typeface="+mn-lt"/>
            </a:endParaRPr>
          </a:p>
        </p:txBody>
      </p:sp>
    </p:spTree>
    <p:extLst>
      <p:ext uri="{BB962C8B-B14F-4D97-AF65-F5344CB8AC3E}">
        <p14:creationId xmlns:p14="http://schemas.microsoft.com/office/powerpoint/2010/main" val="729908600"/>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33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9" grpId="0" animBg="1"/>
      <p:bldP spid="10"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3951824" y="1028108"/>
            <a:ext cx="4288353"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三、坚持以人民为中心</a:t>
            </a:r>
          </a:p>
        </p:txBody>
      </p:sp>
      <p:sp>
        <p:nvSpPr>
          <p:cNvPr id="9" name="矩形 8">
            <a:extLst>
              <a:ext uri="{FF2B5EF4-FFF2-40B4-BE49-F238E27FC236}">
                <a16:creationId xmlns:a16="http://schemas.microsoft.com/office/drawing/2014/main" id="{CCE2FDC3-91B9-4866-97DB-210CA6E779DA}"/>
              </a:ext>
            </a:extLst>
          </p:cNvPr>
          <p:cNvSpPr/>
          <p:nvPr/>
        </p:nvSpPr>
        <p:spPr bwMode="auto">
          <a:xfrm>
            <a:off x="1060286" y="2623936"/>
            <a:ext cx="10541164" cy="861676"/>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sz="1600" dirty="0">
                <a:ea typeface="微软雅黑" panose="020B0503020204020204" pitchFamily="34" charset="-122"/>
                <a:cs typeface="+mn-ea"/>
                <a:sym typeface="+mn-lt"/>
              </a:rPr>
              <a:t>坚持群众路线，核心的问题是党要始终保持同人民群众的血肉联系，一刻也不脱离群众。</a:t>
            </a:r>
            <a:r>
              <a:rPr lang="zh-CN" altLang="en-US" sz="1600" b="1" dirty="0">
                <a:solidFill>
                  <a:srgbClr val="FF0000"/>
                </a:solidFill>
                <a:ea typeface="微软雅黑" panose="020B0503020204020204" pitchFamily="34" charset="-122"/>
                <a:cs typeface="+mn-ea"/>
                <a:sym typeface="+mn-lt"/>
              </a:rPr>
              <a:t>密切联系群众</a:t>
            </a:r>
            <a:r>
              <a:rPr lang="zh-CN" altLang="en-US" sz="1600" dirty="0">
                <a:ea typeface="微软雅黑" panose="020B0503020204020204" pitchFamily="34" charset="-122"/>
                <a:cs typeface="+mn-ea"/>
                <a:sym typeface="+mn-lt"/>
              </a:rPr>
              <a:t>，是党的性质和宗旨的体现。</a:t>
            </a:r>
            <a:endParaRPr lang="zh-CN" altLang="en-US" sz="1400" dirty="0">
              <a:ea typeface="微软雅黑" panose="020B0503020204020204" pitchFamily="34" charset="-122"/>
              <a:cs typeface="+mn-ea"/>
              <a:sym typeface="+mn-lt"/>
            </a:endParaRPr>
          </a:p>
        </p:txBody>
      </p:sp>
      <p:sp>
        <p:nvSpPr>
          <p:cNvPr id="10" name="箭头: 五边形 7">
            <a:extLst>
              <a:ext uri="{FF2B5EF4-FFF2-40B4-BE49-F238E27FC236}">
                <a16:creationId xmlns:a16="http://schemas.microsoft.com/office/drawing/2014/main" id="{BB4F0E38-E6A0-4936-9F69-D15C1DE78F25}"/>
              </a:ext>
            </a:extLst>
          </p:cNvPr>
          <p:cNvSpPr/>
          <p:nvPr/>
        </p:nvSpPr>
        <p:spPr bwMode="auto">
          <a:xfrm>
            <a:off x="1060286" y="186630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4.</a:t>
            </a:r>
            <a:r>
              <a:rPr lang="zh-CN" altLang="en-US" sz="2000" dirty="0">
                <a:solidFill>
                  <a:schemeClr val="bg1"/>
                </a:solidFill>
                <a:latin typeface="微软雅黑" panose="020B0503020204020204" pitchFamily="34" charset="-122"/>
                <a:ea typeface="微软雅黑" panose="020B0503020204020204" pitchFamily="34" charset="-122"/>
                <a:cs typeface="+mn-ea"/>
              </a:rPr>
              <a:t>群众路线是党的生命线和根本工作路线</a:t>
            </a:r>
          </a:p>
        </p:txBody>
      </p:sp>
      <p:sp>
        <p:nvSpPr>
          <p:cNvPr id="22" name="矩形 21">
            <a:extLst>
              <a:ext uri="{FF2B5EF4-FFF2-40B4-BE49-F238E27FC236}">
                <a16:creationId xmlns:a16="http://schemas.microsoft.com/office/drawing/2014/main" id="{CCE2FDC3-91B9-4866-97DB-210CA6E779DA}"/>
              </a:ext>
            </a:extLst>
          </p:cNvPr>
          <p:cNvSpPr/>
          <p:nvPr/>
        </p:nvSpPr>
        <p:spPr bwMode="auto">
          <a:xfrm>
            <a:off x="1060286" y="3592287"/>
            <a:ext cx="10541164" cy="1915884"/>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sz="1600" dirty="0">
                <a:ea typeface="微软雅黑" panose="020B0503020204020204" pitchFamily="34" charset="-122"/>
                <a:cs typeface="+mn-ea"/>
              </a:rPr>
              <a:t>坚持走群众路线，绝不是喊喊口号走走过场，而是要诚心诚意、实打实做。</a:t>
            </a:r>
            <a:endParaRPr lang="en-US" altLang="zh-CN" sz="1600" dirty="0">
              <a:ea typeface="微软雅黑" panose="020B0503020204020204" pitchFamily="34" charset="-122"/>
              <a:cs typeface="+mn-ea"/>
            </a:endParaRPr>
          </a:p>
          <a:p>
            <a:pPr marL="285750" indent="-285750" fontAlgn="base">
              <a:lnSpc>
                <a:spcPct val="150000"/>
              </a:lnSpc>
              <a:spcBef>
                <a:spcPct val="0"/>
              </a:spcBef>
              <a:spcAft>
                <a:spcPct val="0"/>
              </a:spcAft>
              <a:buFont typeface="Wingdings" panose="05000000000000000000" pitchFamily="2" charset="2"/>
              <a:buChar char="Ø"/>
            </a:pPr>
            <a:r>
              <a:rPr lang="zh-CN" altLang="en-US" sz="1600" dirty="0">
                <a:ea typeface="微软雅黑" panose="020B0503020204020204" pitchFamily="34" charset="-122"/>
                <a:cs typeface="+mn-ea"/>
              </a:rPr>
              <a:t>要</a:t>
            </a:r>
            <a:r>
              <a:rPr lang="zh-CN" altLang="en-US" sz="1600" b="1" dirty="0">
                <a:ea typeface="微软雅黑" panose="020B0503020204020204" pitchFamily="34" charset="-122"/>
                <a:cs typeface="+mn-ea"/>
              </a:rPr>
              <a:t>善于通过提出并贯彻正确的理论和路线方针政策带领人民前进，善于从人民的实践创造和发展要求中完善政策主张，善于从群众中寻找解决问题的方案和办法</a:t>
            </a:r>
            <a:r>
              <a:rPr lang="zh-CN" altLang="en-US" sz="1600" dirty="0">
                <a:ea typeface="微软雅黑" panose="020B0503020204020204" pitchFamily="34" charset="-122"/>
                <a:cs typeface="+mn-ea"/>
              </a:rPr>
              <a:t>，使作出的决策和决策的执行充分体现民心民意。</a:t>
            </a:r>
            <a:endParaRPr lang="en-US" altLang="zh-CN" sz="1600" dirty="0">
              <a:ea typeface="微软雅黑" panose="020B0503020204020204" pitchFamily="34" charset="-122"/>
              <a:cs typeface="+mn-ea"/>
            </a:endParaRPr>
          </a:p>
          <a:p>
            <a:pPr marL="285750" indent="-285750" fontAlgn="base">
              <a:lnSpc>
                <a:spcPct val="150000"/>
              </a:lnSpc>
              <a:spcBef>
                <a:spcPct val="0"/>
              </a:spcBef>
              <a:spcAft>
                <a:spcPct val="0"/>
              </a:spcAft>
              <a:buFont typeface="Wingdings" panose="05000000000000000000" pitchFamily="2" charset="2"/>
              <a:buChar char="Ø"/>
            </a:pPr>
            <a:r>
              <a:rPr lang="zh-CN" altLang="en-US" sz="1600" dirty="0">
                <a:ea typeface="微软雅黑" panose="020B0503020204020204" pitchFamily="34" charset="-122"/>
                <a:cs typeface="+mn-ea"/>
              </a:rPr>
              <a:t>深入研究新形势下群众工作的规律和特点，把党的优良传统和新技术新手段结合起来，学会通过网络走群众路线，提高做好群众工作的本领。</a:t>
            </a:r>
            <a:endParaRPr lang="zh-CN" altLang="en-US" sz="1600" dirty="0">
              <a:ea typeface="微软雅黑" panose="020B0503020204020204" pitchFamily="34" charset="-122"/>
              <a:cs typeface="+mn-ea"/>
              <a:sym typeface="+mn-lt"/>
            </a:endParaRPr>
          </a:p>
        </p:txBody>
      </p:sp>
      <p:sp>
        <p:nvSpPr>
          <p:cNvPr id="12" name="矩形 11">
            <a:extLst>
              <a:ext uri="{FF2B5EF4-FFF2-40B4-BE49-F238E27FC236}">
                <a16:creationId xmlns:a16="http://schemas.microsoft.com/office/drawing/2014/main" id="{CCE2FDC3-91B9-4866-97DB-210CA6E779DA}"/>
              </a:ext>
            </a:extLst>
          </p:cNvPr>
          <p:cNvSpPr/>
          <p:nvPr/>
        </p:nvSpPr>
        <p:spPr bwMode="auto">
          <a:xfrm>
            <a:off x="1060286" y="5614846"/>
            <a:ext cx="10541164" cy="1079868"/>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sz="1600" dirty="0">
                <a:solidFill>
                  <a:srgbClr val="FF0000"/>
                </a:solidFill>
                <a:ea typeface="微软雅黑" panose="020B0503020204020204" pitchFamily="34" charset="-122"/>
                <a:cs typeface="+mn-ea"/>
                <a:sym typeface="+mn-lt"/>
              </a:rPr>
              <a:t>贯彻党的群众路线，“知”是基础、是前提，“行”是重点、是关键。</a:t>
            </a:r>
            <a:r>
              <a:rPr lang="zh-CN" altLang="en-US" sz="1600" dirty="0">
                <a:ea typeface="微软雅黑" panose="020B0503020204020204" pitchFamily="34" charset="-122"/>
                <a:cs typeface="+mn-ea"/>
                <a:sym typeface="+mn-lt"/>
              </a:rPr>
              <a:t>必须以知促行、以行促知，做到知行合一，既解决认识提高问题，又解决行动自觉问题，使群众路线落地稳、扎根深，融入经济社会发展全过程，贯穿到党的全部工作中。</a:t>
            </a:r>
            <a:endParaRPr lang="zh-CN" altLang="en-US" sz="1400" dirty="0">
              <a:ea typeface="微软雅黑" panose="020B0503020204020204" pitchFamily="34" charset="-122"/>
              <a:cs typeface="+mn-ea"/>
              <a:sym typeface="+mn-lt"/>
            </a:endParaRPr>
          </a:p>
        </p:txBody>
      </p:sp>
    </p:spTree>
    <p:extLst>
      <p:ext uri="{BB962C8B-B14F-4D97-AF65-F5344CB8AC3E}">
        <p14:creationId xmlns:p14="http://schemas.microsoft.com/office/powerpoint/2010/main" val="1726997733"/>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33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par>
                          <p:cTn id="47" fill="hold">
                            <p:stCondLst>
                              <p:cond delay="38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9" grpId="0" animBg="1"/>
      <p:bldP spid="10" grpId="0" animBg="1"/>
      <p:bldP spid="22"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2720717" y="1028108"/>
            <a:ext cx="6750567"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四、实现中华民族伟大复兴的中国梦</a:t>
            </a:r>
          </a:p>
        </p:txBody>
      </p:sp>
      <p:sp>
        <p:nvSpPr>
          <p:cNvPr id="9" name="矩形 8">
            <a:extLst>
              <a:ext uri="{FF2B5EF4-FFF2-40B4-BE49-F238E27FC236}">
                <a16:creationId xmlns:a16="http://schemas.microsoft.com/office/drawing/2014/main" id="{CCE2FDC3-91B9-4866-97DB-210CA6E779DA}"/>
              </a:ext>
            </a:extLst>
          </p:cNvPr>
          <p:cNvSpPr/>
          <p:nvPr/>
        </p:nvSpPr>
        <p:spPr bwMode="auto">
          <a:xfrm>
            <a:off x="1060286" y="2614075"/>
            <a:ext cx="10541164" cy="498826"/>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dirty="0">
                <a:latin typeface="微软雅黑" panose="020B0503020204020204" pitchFamily="34" charset="-122"/>
                <a:ea typeface="微软雅黑" panose="020B0503020204020204" pitchFamily="34" charset="-122"/>
                <a:cs typeface="+mn-ea"/>
                <a:sym typeface="+mn-lt"/>
              </a:rPr>
              <a:t>习近平总书记指出：“实现中华民族伟大复兴，就是中华民族近代以来最伟大的梦想。”</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10" name="箭头: 五边形 7">
            <a:extLst>
              <a:ext uri="{FF2B5EF4-FFF2-40B4-BE49-F238E27FC236}">
                <a16:creationId xmlns:a16="http://schemas.microsoft.com/office/drawing/2014/main" id="{BB4F0E38-E6A0-4936-9F69-D15C1DE78F25}"/>
              </a:ext>
            </a:extLst>
          </p:cNvPr>
          <p:cNvSpPr/>
          <p:nvPr/>
        </p:nvSpPr>
        <p:spPr bwMode="auto">
          <a:xfrm>
            <a:off x="1060286" y="186630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1.</a:t>
            </a:r>
            <a:r>
              <a:rPr lang="zh-CN" altLang="en-US" sz="2000" dirty="0">
                <a:solidFill>
                  <a:schemeClr val="bg1"/>
                </a:solidFill>
                <a:latin typeface="微软雅黑" panose="020B0503020204020204" pitchFamily="34" charset="-122"/>
                <a:ea typeface="微软雅黑" panose="020B0503020204020204" pitchFamily="34" charset="-122"/>
                <a:cs typeface="+mn-ea"/>
              </a:rPr>
              <a:t>中华民族近代以来最伟大的梦想</a:t>
            </a:r>
          </a:p>
        </p:txBody>
      </p:sp>
      <p:sp>
        <p:nvSpPr>
          <p:cNvPr id="12" name="矩形 11">
            <a:extLst>
              <a:ext uri="{FF2B5EF4-FFF2-40B4-BE49-F238E27FC236}">
                <a16:creationId xmlns:a16="http://schemas.microsoft.com/office/drawing/2014/main" id="{CCE2FDC3-91B9-4866-97DB-210CA6E779DA}"/>
              </a:ext>
            </a:extLst>
          </p:cNvPr>
          <p:cNvSpPr/>
          <p:nvPr/>
        </p:nvSpPr>
        <p:spPr bwMode="auto">
          <a:xfrm>
            <a:off x="1060286" y="4780223"/>
            <a:ext cx="10541164" cy="756028"/>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dirty="0">
                <a:latin typeface="微软雅黑" panose="020B0503020204020204" pitchFamily="34" charset="-122"/>
                <a:ea typeface="微软雅黑" panose="020B0503020204020204" pitchFamily="34" charset="-122"/>
                <a:cs typeface="+mn-ea"/>
                <a:sym typeface="+mn-lt"/>
              </a:rPr>
              <a:t>习近平总书记强调：“中国梦不是镜中花、水中月，不是空洞的口号，其最深沉的根基在中国人民心中。”</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13" name="箭头: 五边形 7">
            <a:extLst>
              <a:ext uri="{FF2B5EF4-FFF2-40B4-BE49-F238E27FC236}">
                <a16:creationId xmlns:a16="http://schemas.microsoft.com/office/drawing/2014/main" id="{BB4F0E38-E6A0-4936-9F69-D15C1DE78F25}"/>
              </a:ext>
            </a:extLst>
          </p:cNvPr>
          <p:cNvSpPr/>
          <p:nvPr/>
        </p:nvSpPr>
        <p:spPr bwMode="auto">
          <a:xfrm>
            <a:off x="1060286" y="3284675"/>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dirty="0">
                <a:solidFill>
                  <a:schemeClr val="bg1"/>
                </a:solidFill>
                <a:latin typeface="微软雅黑" panose="020B0503020204020204" pitchFamily="34" charset="-122"/>
                <a:ea typeface="微软雅黑" panose="020B0503020204020204" pitchFamily="34" charset="-122"/>
                <a:cs typeface="+mn-ea"/>
              </a:rPr>
              <a:t>2.</a:t>
            </a:r>
            <a:r>
              <a:rPr lang="zh-CN" altLang="en-US" dirty="0">
                <a:solidFill>
                  <a:schemeClr val="bg1"/>
                </a:solidFill>
                <a:latin typeface="微软雅黑" panose="020B0503020204020204" pitchFamily="34" charset="-122"/>
                <a:ea typeface="微软雅黑" panose="020B0503020204020204" pitchFamily="34" charset="-122"/>
                <a:cs typeface="+mn-ea"/>
              </a:rPr>
              <a:t>中国共产党义无反顾肩负起实现中华民族伟大复兴的历史使命</a:t>
            </a:r>
          </a:p>
        </p:txBody>
      </p:sp>
      <p:sp>
        <p:nvSpPr>
          <p:cNvPr id="14" name="箭头: 五边形 7">
            <a:extLst>
              <a:ext uri="{FF2B5EF4-FFF2-40B4-BE49-F238E27FC236}">
                <a16:creationId xmlns:a16="http://schemas.microsoft.com/office/drawing/2014/main" id="{BB4F0E38-E6A0-4936-9F69-D15C1DE78F25}"/>
              </a:ext>
            </a:extLst>
          </p:cNvPr>
          <p:cNvSpPr/>
          <p:nvPr/>
        </p:nvSpPr>
        <p:spPr bwMode="auto">
          <a:xfrm>
            <a:off x="1060286" y="4032449"/>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3.</a:t>
            </a:r>
            <a:r>
              <a:rPr lang="zh-CN" altLang="en-US" sz="2000" dirty="0">
                <a:solidFill>
                  <a:schemeClr val="bg1"/>
                </a:solidFill>
                <a:latin typeface="微软雅黑" panose="020B0503020204020204" pitchFamily="34" charset="-122"/>
                <a:ea typeface="微软雅黑" panose="020B0503020204020204" pitchFamily="34" charset="-122"/>
                <a:cs typeface="+mn-ea"/>
              </a:rPr>
              <a:t>中国梦的本质是国家富强、民族振兴、人民幸福</a:t>
            </a:r>
          </a:p>
        </p:txBody>
      </p:sp>
      <p:sp>
        <p:nvSpPr>
          <p:cNvPr id="15" name="箭头: 五边形 7">
            <a:extLst>
              <a:ext uri="{FF2B5EF4-FFF2-40B4-BE49-F238E27FC236}">
                <a16:creationId xmlns:a16="http://schemas.microsoft.com/office/drawing/2014/main" id="{BB4F0E38-E6A0-4936-9F69-D15C1DE78F25}"/>
              </a:ext>
            </a:extLst>
          </p:cNvPr>
          <p:cNvSpPr/>
          <p:nvPr/>
        </p:nvSpPr>
        <p:spPr bwMode="auto">
          <a:xfrm>
            <a:off x="1060286" y="5708025"/>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1600" dirty="0">
                <a:solidFill>
                  <a:schemeClr val="bg1"/>
                </a:solidFill>
                <a:latin typeface="微软雅黑" panose="020B0503020204020204" pitchFamily="34" charset="-122"/>
                <a:ea typeface="微软雅黑" panose="020B0503020204020204" pitchFamily="34" charset="-122"/>
                <a:cs typeface="+mn-ea"/>
              </a:rPr>
              <a:t>4.</a:t>
            </a:r>
            <a:r>
              <a:rPr lang="zh-CN" altLang="en-US" sz="1600" dirty="0">
                <a:solidFill>
                  <a:schemeClr val="bg1"/>
                </a:solidFill>
                <a:latin typeface="微软雅黑" panose="020B0503020204020204" pitchFamily="34" charset="-122"/>
                <a:ea typeface="微软雅黑" panose="020B0503020204020204" pitchFamily="34" charset="-122"/>
                <a:cs typeface="+mn-ea"/>
              </a:rPr>
              <a:t>实现伟大梦想必须进行伟大斗争、建设伟大工程、推进伟大事业</a:t>
            </a:r>
          </a:p>
        </p:txBody>
      </p:sp>
    </p:spTree>
    <p:extLst>
      <p:ext uri="{BB962C8B-B14F-4D97-AF65-F5344CB8AC3E}">
        <p14:creationId xmlns:p14="http://schemas.microsoft.com/office/powerpoint/2010/main" val="412792615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3300"/>
                            </p:stCondLst>
                            <p:childTnLst>
                              <p:par>
                                <p:cTn id="44" presetID="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0-#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childTnLst>
                          </p:cTn>
                        </p:par>
                        <p:par>
                          <p:cTn id="48" fill="hold">
                            <p:stCondLst>
                              <p:cond delay="38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4300"/>
                            </p:stCondLst>
                            <p:childTnLst>
                              <p:par>
                                <p:cTn id="53" presetID="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par>
                          <p:cTn id="57" fill="hold">
                            <p:stCondLst>
                              <p:cond delay="4800"/>
                            </p:stCondLst>
                            <p:childTnLst>
                              <p:par>
                                <p:cTn id="58" presetID="2" presetClass="entr" presetSubtype="8"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9" grpId="0" animBg="1"/>
      <p:bldP spid="10" grpId="0" animBg="1"/>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2720717" y="1028108"/>
            <a:ext cx="6750567"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四、实现中华民族伟大复兴的中国梦</a:t>
            </a:r>
          </a:p>
        </p:txBody>
      </p:sp>
      <p:sp>
        <p:nvSpPr>
          <p:cNvPr id="10" name="箭头: 五边形 7">
            <a:extLst>
              <a:ext uri="{FF2B5EF4-FFF2-40B4-BE49-F238E27FC236}">
                <a16:creationId xmlns:a16="http://schemas.microsoft.com/office/drawing/2014/main" id="{BB4F0E38-E6A0-4936-9F69-D15C1DE78F25}"/>
              </a:ext>
            </a:extLst>
          </p:cNvPr>
          <p:cNvSpPr/>
          <p:nvPr/>
        </p:nvSpPr>
        <p:spPr bwMode="auto">
          <a:xfrm>
            <a:off x="1060286" y="186630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1.</a:t>
            </a:r>
            <a:r>
              <a:rPr lang="zh-CN" altLang="en-US" sz="2000" dirty="0">
                <a:solidFill>
                  <a:schemeClr val="bg1"/>
                </a:solidFill>
                <a:latin typeface="微软雅黑" panose="020B0503020204020204" pitchFamily="34" charset="-122"/>
                <a:ea typeface="微软雅黑" panose="020B0503020204020204" pitchFamily="34" charset="-122"/>
                <a:cs typeface="+mn-ea"/>
              </a:rPr>
              <a:t>中华民族近代以来最伟大的梦想</a:t>
            </a:r>
          </a:p>
        </p:txBody>
      </p:sp>
      <p:sp>
        <p:nvSpPr>
          <p:cNvPr id="16" name="矩形 15">
            <a:extLst>
              <a:ext uri="{FF2B5EF4-FFF2-40B4-BE49-F238E27FC236}">
                <a16:creationId xmlns:a16="http://schemas.microsoft.com/office/drawing/2014/main" id="{CCE2FDC3-91B9-4866-97DB-210CA6E779DA}"/>
              </a:ext>
            </a:extLst>
          </p:cNvPr>
          <p:cNvSpPr/>
          <p:nvPr/>
        </p:nvSpPr>
        <p:spPr bwMode="auto">
          <a:xfrm>
            <a:off x="1060286" y="2623936"/>
            <a:ext cx="10541164" cy="541958"/>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sz="1600" dirty="0">
                <a:ea typeface="微软雅黑" panose="020B0503020204020204" pitchFamily="34" charset="-122"/>
                <a:cs typeface="+mn-ea"/>
                <a:sym typeface="+mn-lt"/>
              </a:rPr>
              <a:t>只有创造过辉煌的民族，才懂得复兴的意义；只有经历过苦难的民族，才对复兴有如此深切的渴望。</a:t>
            </a:r>
            <a:endParaRPr lang="zh-CN" altLang="en-US" sz="1400" dirty="0">
              <a:ea typeface="微软雅黑" panose="020B0503020204020204" pitchFamily="34" charset="-122"/>
              <a:cs typeface="+mn-ea"/>
              <a:sym typeface="+mn-lt"/>
            </a:endParaRPr>
          </a:p>
        </p:txBody>
      </p:sp>
      <p:sp>
        <p:nvSpPr>
          <p:cNvPr id="17" name="矩形 16">
            <a:extLst>
              <a:ext uri="{FF2B5EF4-FFF2-40B4-BE49-F238E27FC236}">
                <a16:creationId xmlns:a16="http://schemas.microsoft.com/office/drawing/2014/main" id="{CCE2FDC3-91B9-4866-97DB-210CA6E779DA}"/>
              </a:ext>
            </a:extLst>
          </p:cNvPr>
          <p:cNvSpPr/>
          <p:nvPr/>
        </p:nvSpPr>
        <p:spPr bwMode="auto">
          <a:xfrm>
            <a:off x="1060286" y="3342128"/>
            <a:ext cx="10541164" cy="1273011"/>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sz="1600" dirty="0">
                <a:ea typeface="微软雅黑" panose="020B0503020204020204" pitchFamily="34" charset="-122"/>
                <a:cs typeface="+mn-ea"/>
              </a:rPr>
              <a:t>中华民族创造了灿烂的中华文明，为人类作出了卓越贡献，成为世界上伟大的民族。鸦片战争后，由于西方列强的入侵和封建统治的腐败，中国逐渐陷入半殖民地半封建社会的黑暗深渊，中国人民经历了战乱频仍、山河破碎、民不聊生的深重苦难。自强不息的中华民族从未放弃对美好梦想的向往和追求。</a:t>
            </a:r>
            <a:endParaRPr lang="zh-CN" altLang="en-US" sz="1600" dirty="0">
              <a:ea typeface="微软雅黑" panose="020B0503020204020204" pitchFamily="34" charset="-122"/>
              <a:cs typeface="+mn-ea"/>
              <a:sym typeface="+mn-lt"/>
            </a:endParaRPr>
          </a:p>
        </p:txBody>
      </p:sp>
      <p:sp>
        <p:nvSpPr>
          <p:cNvPr id="18" name="矩形 17">
            <a:extLst>
              <a:ext uri="{FF2B5EF4-FFF2-40B4-BE49-F238E27FC236}">
                <a16:creationId xmlns:a16="http://schemas.microsoft.com/office/drawing/2014/main" id="{CCE2FDC3-91B9-4866-97DB-210CA6E779DA}"/>
              </a:ext>
            </a:extLst>
          </p:cNvPr>
          <p:cNvSpPr/>
          <p:nvPr/>
        </p:nvSpPr>
        <p:spPr bwMode="auto">
          <a:xfrm>
            <a:off x="1060286" y="4868395"/>
            <a:ext cx="10541164" cy="1273011"/>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sz="1600" dirty="0">
                <a:ea typeface="微软雅黑" panose="020B0503020204020204" pitchFamily="34" charset="-122"/>
                <a:cs typeface="+mn-ea"/>
              </a:rPr>
              <a:t>中华民族追求梦想的道路艰难曲折。为了实现民族复兴，亿万人魂牵梦萦，几代人上下求索，奋勇不屈的中国人民在黑暗中艰难前行。直到以马克思主义为指导、勇担民族复兴大任的无产阶级政党</a:t>
            </a:r>
            <a:r>
              <a:rPr lang="en-US" altLang="zh-CN" sz="1600" dirty="0">
                <a:ea typeface="微软雅黑" panose="020B0503020204020204" pitchFamily="34" charset="-122"/>
                <a:cs typeface="+mn-ea"/>
              </a:rPr>
              <a:t>——</a:t>
            </a:r>
            <a:r>
              <a:rPr lang="zh-CN" altLang="en-US" sz="1600" dirty="0">
                <a:ea typeface="微软雅黑" panose="020B0503020204020204" pitchFamily="34" charset="-122"/>
                <a:cs typeface="+mn-ea"/>
              </a:rPr>
              <a:t>中国共产党登上历史舞台，中华民族才终于迎来凤凰涅槃、浴火重生的曙光。</a:t>
            </a:r>
            <a:endParaRPr lang="zh-CN" altLang="en-US" sz="1600" dirty="0">
              <a:ea typeface="微软雅黑" panose="020B0503020204020204" pitchFamily="34" charset="-122"/>
              <a:cs typeface="+mn-ea"/>
              <a:sym typeface="+mn-lt"/>
            </a:endParaRPr>
          </a:p>
        </p:txBody>
      </p:sp>
    </p:spTree>
    <p:extLst>
      <p:ext uri="{BB962C8B-B14F-4D97-AF65-F5344CB8AC3E}">
        <p14:creationId xmlns:p14="http://schemas.microsoft.com/office/powerpoint/2010/main" val="1663781966"/>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330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3800"/>
                            </p:stCondLst>
                            <p:childTnLst>
                              <p:par>
                                <p:cTn id="48" presetID="22" presetClass="entr" presetSubtype="8"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0" grpId="0" animBg="1"/>
      <p:bldP spid="16" grpId="0"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2720717" y="1028108"/>
            <a:ext cx="6750567"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四、实现中华民族伟大复兴的中国梦</a:t>
            </a:r>
          </a:p>
        </p:txBody>
      </p:sp>
      <p:sp>
        <p:nvSpPr>
          <p:cNvPr id="10" name="箭头: 五边形 7">
            <a:extLst>
              <a:ext uri="{FF2B5EF4-FFF2-40B4-BE49-F238E27FC236}">
                <a16:creationId xmlns:a16="http://schemas.microsoft.com/office/drawing/2014/main" id="{BB4F0E38-E6A0-4936-9F69-D15C1DE78F25}"/>
              </a:ext>
            </a:extLst>
          </p:cNvPr>
          <p:cNvSpPr/>
          <p:nvPr/>
        </p:nvSpPr>
        <p:spPr bwMode="auto">
          <a:xfrm>
            <a:off x="1060286" y="186630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dirty="0">
                <a:solidFill>
                  <a:schemeClr val="bg1"/>
                </a:solidFill>
                <a:latin typeface="微软雅黑" panose="020B0503020204020204" pitchFamily="34" charset="-122"/>
                <a:ea typeface="微软雅黑" panose="020B0503020204020204" pitchFamily="34" charset="-122"/>
                <a:cs typeface="+mn-ea"/>
              </a:rPr>
              <a:t>2.</a:t>
            </a:r>
            <a:r>
              <a:rPr lang="zh-CN" altLang="en-US" dirty="0">
                <a:solidFill>
                  <a:schemeClr val="bg1"/>
                </a:solidFill>
                <a:latin typeface="微软雅黑" panose="020B0503020204020204" pitchFamily="34" charset="-122"/>
                <a:ea typeface="微软雅黑" panose="020B0503020204020204" pitchFamily="34" charset="-122"/>
                <a:cs typeface="+mn-ea"/>
              </a:rPr>
              <a:t>中国共产党义无反顾肩负起实现中华民族伟大复兴的历史使命</a:t>
            </a:r>
          </a:p>
        </p:txBody>
      </p:sp>
      <p:sp>
        <p:nvSpPr>
          <p:cNvPr id="17" name="矩形 16">
            <a:extLst>
              <a:ext uri="{FF2B5EF4-FFF2-40B4-BE49-F238E27FC236}">
                <a16:creationId xmlns:a16="http://schemas.microsoft.com/office/drawing/2014/main" id="{CCE2FDC3-91B9-4866-97DB-210CA6E779DA}"/>
              </a:ext>
            </a:extLst>
          </p:cNvPr>
          <p:cNvSpPr/>
          <p:nvPr/>
        </p:nvSpPr>
        <p:spPr bwMode="auto">
          <a:xfrm>
            <a:off x="1060286" y="3429000"/>
            <a:ext cx="10076416" cy="2497348"/>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200000"/>
              </a:lnSpc>
              <a:spcBef>
                <a:spcPct val="0"/>
              </a:spcBef>
              <a:spcAft>
                <a:spcPct val="0"/>
              </a:spcAft>
              <a:buFont typeface="Wingdings" panose="05000000000000000000" pitchFamily="2" charset="2"/>
              <a:buChar char="Ø"/>
            </a:pPr>
            <a:r>
              <a:rPr lang="zh-CN" altLang="en-US" dirty="0" smtClean="0">
                <a:ea typeface="微软雅黑" panose="020B0503020204020204" pitchFamily="34" charset="-122"/>
                <a:cs typeface="+mn-ea"/>
              </a:rPr>
              <a:t>推翻</a:t>
            </a:r>
            <a:r>
              <a:rPr lang="zh-CN" altLang="en-US" dirty="0">
                <a:ea typeface="微软雅黑" panose="020B0503020204020204" pitchFamily="34" charset="-122"/>
                <a:cs typeface="+mn-ea"/>
              </a:rPr>
              <a:t>压在中国人民头上的</a:t>
            </a:r>
            <a:r>
              <a:rPr lang="zh-CN" altLang="en-US" b="1" dirty="0">
                <a:solidFill>
                  <a:srgbClr val="FF0000"/>
                </a:solidFill>
                <a:ea typeface="微软雅黑" panose="020B0503020204020204" pitchFamily="34" charset="-122"/>
                <a:cs typeface="+mn-ea"/>
              </a:rPr>
              <a:t>帝国主义、封建主义、官僚资本主义三座大山</a:t>
            </a:r>
            <a:r>
              <a:rPr lang="zh-CN" altLang="en-US" dirty="0">
                <a:ea typeface="微软雅黑" panose="020B0503020204020204" pitchFamily="34" charset="-122"/>
                <a:cs typeface="+mn-ea"/>
              </a:rPr>
              <a:t>，实现民族独立、人民解放、国家统一、社会稳定。</a:t>
            </a:r>
            <a:endParaRPr lang="en-US" altLang="zh-CN" dirty="0">
              <a:ea typeface="微软雅黑" panose="020B0503020204020204" pitchFamily="34" charset="-122"/>
              <a:cs typeface="+mn-ea"/>
            </a:endParaRPr>
          </a:p>
          <a:p>
            <a:pPr marL="285750" indent="-285750" fontAlgn="base">
              <a:lnSpc>
                <a:spcPct val="200000"/>
              </a:lnSpc>
              <a:spcBef>
                <a:spcPct val="0"/>
              </a:spcBef>
              <a:spcAft>
                <a:spcPct val="0"/>
              </a:spcAft>
              <a:buFont typeface="Wingdings" panose="05000000000000000000" pitchFamily="2" charset="2"/>
              <a:buChar char="Ø"/>
            </a:pPr>
            <a:r>
              <a:rPr lang="zh-CN" altLang="en-US" dirty="0" smtClean="0">
                <a:ea typeface="微软雅黑" panose="020B0503020204020204" pitchFamily="34" charset="-122"/>
                <a:cs typeface="+mn-ea"/>
              </a:rPr>
              <a:t>建立</a:t>
            </a:r>
            <a:r>
              <a:rPr lang="zh-CN" altLang="en-US" dirty="0">
                <a:ea typeface="微软雅黑" panose="020B0503020204020204" pitchFamily="34" charset="-122"/>
                <a:cs typeface="+mn-ea"/>
              </a:rPr>
              <a:t>符合我国实际的先进社会制度。</a:t>
            </a:r>
            <a:endParaRPr lang="en-US" altLang="zh-CN" dirty="0">
              <a:ea typeface="微软雅黑" panose="020B0503020204020204" pitchFamily="34" charset="-122"/>
              <a:cs typeface="+mn-ea"/>
            </a:endParaRPr>
          </a:p>
          <a:p>
            <a:pPr marL="285750" indent="-285750" fontAlgn="base">
              <a:lnSpc>
                <a:spcPct val="200000"/>
              </a:lnSpc>
              <a:spcBef>
                <a:spcPct val="0"/>
              </a:spcBef>
              <a:spcAft>
                <a:spcPct val="0"/>
              </a:spcAft>
              <a:buFont typeface="Wingdings" panose="05000000000000000000" pitchFamily="2" charset="2"/>
              <a:buChar char="Ø"/>
            </a:pPr>
            <a:r>
              <a:rPr lang="zh-CN" altLang="en-US" dirty="0" smtClean="0">
                <a:ea typeface="微软雅黑" panose="020B0503020204020204" pitchFamily="34" charset="-122"/>
                <a:cs typeface="+mn-ea"/>
              </a:rPr>
              <a:t>合乎</a:t>
            </a:r>
            <a:r>
              <a:rPr lang="zh-CN" altLang="en-US" dirty="0">
                <a:ea typeface="微软雅黑" panose="020B0503020204020204" pitchFamily="34" charset="-122"/>
                <a:cs typeface="+mn-ea"/>
              </a:rPr>
              <a:t>时代潮流、顺应人民意愿，勇于改革开放，让党和人民事业始终充满奋勇前进的强大动力。</a:t>
            </a:r>
            <a:endParaRPr lang="zh-CN" altLang="en-US" dirty="0">
              <a:ea typeface="微软雅黑" panose="020B0503020204020204" pitchFamily="34" charset="-122"/>
              <a:cs typeface="+mn-ea"/>
              <a:sym typeface="+mn-lt"/>
            </a:endParaRPr>
          </a:p>
        </p:txBody>
      </p:sp>
      <p:sp>
        <p:nvSpPr>
          <p:cNvPr id="8" name="矩形 7">
            <a:extLst>
              <a:ext uri="{FF2B5EF4-FFF2-40B4-BE49-F238E27FC236}">
                <a16:creationId xmlns:a16="http://schemas.microsoft.com/office/drawing/2014/main" id="{CCE2FDC3-91B9-4866-97DB-210CA6E779DA}"/>
              </a:ext>
            </a:extLst>
          </p:cNvPr>
          <p:cNvSpPr/>
          <p:nvPr/>
        </p:nvSpPr>
        <p:spPr bwMode="auto">
          <a:xfrm>
            <a:off x="1060286" y="2695720"/>
            <a:ext cx="10076416" cy="53056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zh-CN" altLang="en-US" b="1" dirty="0" smtClean="0">
                <a:solidFill>
                  <a:srgbClr val="FF0000"/>
                </a:solidFill>
                <a:ea typeface="微软雅黑" panose="020B0503020204020204" pitchFamily="34" charset="-122"/>
                <a:cs typeface="+mn-ea"/>
              </a:rPr>
              <a:t>实现</a:t>
            </a:r>
            <a:r>
              <a:rPr lang="zh-CN" altLang="en-US" b="1" dirty="0">
                <a:solidFill>
                  <a:srgbClr val="FF0000"/>
                </a:solidFill>
                <a:ea typeface="微软雅黑" panose="020B0503020204020204" pitchFamily="34" charset="-122"/>
                <a:cs typeface="+mn-ea"/>
              </a:rPr>
              <a:t>共产主义作为党的最高理想和最终目标</a:t>
            </a:r>
            <a:r>
              <a:rPr lang="zh-CN" altLang="en-US" dirty="0" smtClean="0">
                <a:ea typeface="微软雅黑" panose="020B0503020204020204" pitchFamily="34" charset="-122"/>
                <a:cs typeface="+mn-ea"/>
              </a:rPr>
              <a:t>，肩负</a:t>
            </a:r>
            <a:r>
              <a:rPr lang="zh-CN" altLang="en-US" dirty="0">
                <a:ea typeface="微软雅黑" panose="020B0503020204020204" pitchFamily="34" charset="-122"/>
                <a:cs typeface="+mn-ea"/>
              </a:rPr>
              <a:t>起实现中华民族伟大复兴的历史使命。</a:t>
            </a:r>
            <a:endParaRPr lang="zh-CN" altLang="en-US" dirty="0">
              <a:ea typeface="微软雅黑" panose="020B0503020204020204" pitchFamily="34" charset="-122"/>
              <a:cs typeface="+mn-ea"/>
              <a:sym typeface="+mn-lt"/>
            </a:endParaRPr>
          </a:p>
        </p:txBody>
      </p:sp>
    </p:spTree>
    <p:extLst>
      <p:ext uri="{BB962C8B-B14F-4D97-AF65-F5344CB8AC3E}">
        <p14:creationId xmlns:p14="http://schemas.microsoft.com/office/powerpoint/2010/main" val="2883442560"/>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33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0" grpId="0" animBg="1"/>
      <p:bldP spid="1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2720717" y="1028108"/>
            <a:ext cx="6750567"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四、实现中华民族伟大复兴的中国梦</a:t>
            </a:r>
          </a:p>
        </p:txBody>
      </p:sp>
      <p:sp>
        <p:nvSpPr>
          <p:cNvPr id="10" name="箭头: 五边形 7">
            <a:extLst>
              <a:ext uri="{FF2B5EF4-FFF2-40B4-BE49-F238E27FC236}">
                <a16:creationId xmlns:a16="http://schemas.microsoft.com/office/drawing/2014/main" id="{BB4F0E38-E6A0-4936-9F69-D15C1DE78F25}"/>
              </a:ext>
            </a:extLst>
          </p:cNvPr>
          <p:cNvSpPr/>
          <p:nvPr/>
        </p:nvSpPr>
        <p:spPr bwMode="auto">
          <a:xfrm>
            <a:off x="1060286" y="186630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3.</a:t>
            </a:r>
            <a:r>
              <a:rPr lang="zh-CN" altLang="en-US" sz="2000" dirty="0">
                <a:solidFill>
                  <a:schemeClr val="bg1"/>
                </a:solidFill>
                <a:latin typeface="微软雅黑" panose="020B0503020204020204" pitchFamily="34" charset="-122"/>
                <a:ea typeface="微软雅黑" panose="020B0503020204020204" pitchFamily="34" charset="-122"/>
                <a:cs typeface="+mn-ea"/>
              </a:rPr>
              <a:t>中国梦的本质是国家富强、民族振兴、人民幸福</a:t>
            </a:r>
          </a:p>
        </p:txBody>
      </p:sp>
      <p:sp>
        <p:nvSpPr>
          <p:cNvPr id="17" name="矩形 16">
            <a:extLst>
              <a:ext uri="{FF2B5EF4-FFF2-40B4-BE49-F238E27FC236}">
                <a16:creationId xmlns:a16="http://schemas.microsoft.com/office/drawing/2014/main" id="{CCE2FDC3-91B9-4866-97DB-210CA6E779DA}"/>
              </a:ext>
            </a:extLst>
          </p:cNvPr>
          <p:cNvSpPr/>
          <p:nvPr/>
        </p:nvSpPr>
        <p:spPr bwMode="auto">
          <a:xfrm>
            <a:off x="1060286" y="4132053"/>
            <a:ext cx="10076416" cy="2018581"/>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sz="1600" dirty="0" smtClean="0">
                <a:ea typeface="微软雅黑" panose="020B0503020204020204" pitchFamily="34" charset="-122"/>
                <a:cs typeface="+mn-ea"/>
                <a:sym typeface="+mn-lt"/>
              </a:rPr>
              <a:t>中国</a:t>
            </a:r>
            <a:r>
              <a:rPr lang="zh-CN" altLang="en-US" sz="1600" dirty="0">
                <a:ea typeface="微软雅黑" panose="020B0503020204020204" pitchFamily="34" charset="-122"/>
                <a:cs typeface="+mn-ea"/>
                <a:sym typeface="+mn-lt"/>
              </a:rPr>
              <a:t>梦的深厚</a:t>
            </a:r>
            <a:r>
              <a:rPr lang="zh-CN" altLang="en-US" sz="1600" b="1" dirty="0">
                <a:solidFill>
                  <a:srgbClr val="FF0000"/>
                </a:solidFill>
                <a:ea typeface="微软雅黑" panose="020B0503020204020204" pitchFamily="34" charset="-122"/>
                <a:cs typeface="+mn-ea"/>
                <a:sym typeface="+mn-lt"/>
              </a:rPr>
              <a:t>源泉在于人民，根本归宿也在于人民</a:t>
            </a:r>
            <a:r>
              <a:rPr lang="zh-CN" altLang="en-US" sz="1600" dirty="0">
                <a:ea typeface="微软雅黑" panose="020B0503020204020204" pitchFamily="34" charset="-122"/>
                <a:cs typeface="+mn-ea"/>
                <a:sym typeface="+mn-lt"/>
              </a:rPr>
              <a:t>，只有同人民对美好生活的向往结合起来才能取得成功。</a:t>
            </a:r>
            <a:endParaRPr lang="en-US" altLang="zh-CN" sz="1600" dirty="0">
              <a:ea typeface="微软雅黑" panose="020B0503020204020204" pitchFamily="34" charset="-122"/>
              <a:cs typeface="+mn-ea"/>
              <a:sym typeface="+mn-lt"/>
            </a:endParaRPr>
          </a:p>
          <a:p>
            <a:pPr marL="285750" indent="-285750" fontAlgn="base">
              <a:lnSpc>
                <a:spcPct val="150000"/>
              </a:lnSpc>
              <a:spcBef>
                <a:spcPct val="0"/>
              </a:spcBef>
              <a:spcAft>
                <a:spcPct val="0"/>
              </a:spcAft>
              <a:buFont typeface="Wingdings" panose="05000000000000000000" pitchFamily="2" charset="2"/>
              <a:buChar char="Ø"/>
            </a:pPr>
            <a:r>
              <a:rPr lang="zh-CN" altLang="en-US" sz="1600" dirty="0">
                <a:ea typeface="微软雅黑" panose="020B0503020204020204" pitchFamily="34" charset="-122"/>
                <a:cs typeface="+mn-ea"/>
                <a:sym typeface="+mn-lt"/>
              </a:rPr>
              <a:t>中国梦是</a:t>
            </a:r>
            <a:r>
              <a:rPr lang="zh-CN" altLang="en-US" sz="1600" b="1" dirty="0">
                <a:solidFill>
                  <a:srgbClr val="FF0000"/>
                </a:solidFill>
                <a:ea typeface="微软雅黑" panose="020B0503020204020204" pitchFamily="34" charset="-122"/>
                <a:cs typeface="+mn-ea"/>
                <a:sym typeface="+mn-lt"/>
              </a:rPr>
              <a:t>国家的梦、民族的梦</a:t>
            </a:r>
            <a:r>
              <a:rPr lang="zh-CN" altLang="en-US" sz="1600" dirty="0">
                <a:ea typeface="微软雅黑" panose="020B0503020204020204" pitchFamily="34" charset="-122"/>
                <a:cs typeface="+mn-ea"/>
                <a:sym typeface="+mn-lt"/>
              </a:rPr>
              <a:t>，也是每一个中华儿女的梦。“得其大者可以兼其小。”国家好、民族好，大家才会好。</a:t>
            </a:r>
            <a:endParaRPr lang="en-US" altLang="zh-CN" sz="1600" dirty="0">
              <a:ea typeface="微软雅黑" panose="020B0503020204020204" pitchFamily="34" charset="-122"/>
              <a:cs typeface="+mn-ea"/>
              <a:sym typeface="+mn-lt"/>
            </a:endParaRPr>
          </a:p>
          <a:p>
            <a:pPr marL="285750" indent="-285750" fontAlgn="base">
              <a:lnSpc>
                <a:spcPct val="150000"/>
              </a:lnSpc>
              <a:spcBef>
                <a:spcPct val="0"/>
              </a:spcBef>
              <a:spcAft>
                <a:spcPct val="0"/>
              </a:spcAft>
              <a:buFont typeface="Wingdings" panose="05000000000000000000" pitchFamily="2" charset="2"/>
              <a:buChar char="Ø"/>
            </a:pPr>
            <a:r>
              <a:rPr lang="zh-CN" altLang="en-US" sz="1600" dirty="0">
                <a:ea typeface="微软雅黑" panose="020B0503020204020204" pitchFamily="34" charset="-122"/>
                <a:cs typeface="+mn-ea"/>
                <a:sym typeface="+mn-lt"/>
              </a:rPr>
              <a:t>中国梦是中国人民追求幸福的梦，也</a:t>
            </a:r>
            <a:r>
              <a:rPr lang="zh-CN" altLang="en-US" sz="1600" b="1" dirty="0">
                <a:solidFill>
                  <a:srgbClr val="FF0000"/>
                </a:solidFill>
                <a:ea typeface="微软雅黑" panose="020B0503020204020204" pitchFamily="34" charset="-122"/>
                <a:cs typeface="+mn-ea"/>
                <a:sym typeface="+mn-lt"/>
              </a:rPr>
              <a:t>同世界人民的梦想息息相通</a:t>
            </a:r>
            <a:r>
              <a:rPr lang="zh-CN" altLang="en-US" sz="1600" dirty="0">
                <a:ea typeface="微软雅黑" panose="020B0503020204020204" pitchFamily="34" charset="-122"/>
                <a:cs typeface="+mn-ea"/>
                <a:sym typeface="+mn-lt"/>
              </a:rPr>
              <a:t>。“穷则独善其身，达则兼善天下。”这是中华民族始终崇尚的品德和胸怀。</a:t>
            </a:r>
          </a:p>
        </p:txBody>
      </p:sp>
      <p:sp>
        <p:nvSpPr>
          <p:cNvPr id="8" name="矩形 7">
            <a:extLst>
              <a:ext uri="{FF2B5EF4-FFF2-40B4-BE49-F238E27FC236}">
                <a16:creationId xmlns:a16="http://schemas.microsoft.com/office/drawing/2014/main" id="{CCE2FDC3-91B9-4866-97DB-210CA6E779DA}"/>
              </a:ext>
            </a:extLst>
          </p:cNvPr>
          <p:cNvSpPr/>
          <p:nvPr/>
        </p:nvSpPr>
        <p:spPr bwMode="auto">
          <a:xfrm>
            <a:off x="1060286" y="2625082"/>
            <a:ext cx="10076416" cy="132419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dirty="0">
                <a:ea typeface="微软雅黑" panose="020B0503020204020204" pitchFamily="34" charset="-122"/>
                <a:cs typeface="+mn-ea"/>
              </a:rPr>
              <a:t>中国梦归根到底是人民的梦，必须紧紧依靠人民来实现，必须不断为人民造福。人民是中国梦的主体，是中国梦的创造者和享有者。习近平总书记强调：“中国梦不是镜中花、水中月，不是空洞的口号，其最深沉的</a:t>
            </a:r>
            <a:r>
              <a:rPr lang="zh-CN" altLang="en-US" b="1" dirty="0">
                <a:solidFill>
                  <a:srgbClr val="FF0000"/>
                </a:solidFill>
                <a:ea typeface="微软雅黑" panose="020B0503020204020204" pitchFamily="34" charset="-122"/>
                <a:cs typeface="+mn-ea"/>
              </a:rPr>
              <a:t>根基在中国人民心中</a:t>
            </a:r>
            <a:r>
              <a:rPr lang="zh-CN" altLang="en-US" dirty="0">
                <a:ea typeface="微软雅黑" panose="020B0503020204020204" pitchFamily="34" charset="-122"/>
                <a:cs typeface="+mn-ea"/>
              </a:rPr>
              <a:t>。”</a:t>
            </a:r>
            <a:endParaRPr lang="zh-CN" altLang="en-US" dirty="0">
              <a:ea typeface="微软雅黑" panose="020B0503020204020204" pitchFamily="34" charset="-122"/>
              <a:cs typeface="+mn-ea"/>
              <a:sym typeface="+mn-lt"/>
            </a:endParaRPr>
          </a:p>
        </p:txBody>
      </p:sp>
    </p:spTree>
    <p:extLst>
      <p:ext uri="{BB962C8B-B14F-4D97-AF65-F5344CB8AC3E}">
        <p14:creationId xmlns:p14="http://schemas.microsoft.com/office/powerpoint/2010/main" val="162899486"/>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33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0" grpId="0" animBg="1"/>
      <p:bldP spid="1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2720717" y="1028108"/>
            <a:ext cx="6750567"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四、实现中华民族伟大复兴的中国梦</a:t>
            </a:r>
          </a:p>
        </p:txBody>
      </p:sp>
      <p:sp>
        <p:nvSpPr>
          <p:cNvPr id="10" name="箭头: 五边形 7">
            <a:extLst>
              <a:ext uri="{FF2B5EF4-FFF2-40B4-BE49-F238E27FC236}">
                <a16:creationId xmlns:a16="http://schemas.microsoft.com/office/drawing/2014/main" id="{BB4F0E38-E6A0-4936-9F69-D15C1DE78F25}"/>
              </a:ext>
            </a:extLst>
          </p:cNvPr>
          <p:cNvSpPr/>
          <p:nvPr/>
        </p:nvSpPr>
        <p:spPr bwMode="auto">
          <a:xfrm>
            <a:off x="1060286" y="186630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1700" dirty="0">
                <a:solidFill>
                  <a:schemeClr val="bg1"/>
                </a:solidFill>
                <a:latin typeface="微软雅黑" panose="020B0503020204020204" pitchFamily="34" charset="-122"/>
                <a:ea typeface="微软雅黑" panose="020B0503020204020204" pitchFamily="34" charset="-122"/>
                <a:cs typeface="+mn-ea"/>
              </a:rPr>
              <a:t>4.</a:t>
            </a:r>
            <a:r>
              <a:rPr lang="zh-CN" altLang="en-US" sz="1700" dirty="0">
                <a:solidFill>
                  <a:schemeClr val="bg1"/>
                </a:solidFill>
                <a:latin typeface="微软雅黑" panose="020B0503020204020204" pitchFamily="34" charset="-122"/>
                <a:ea typeface="微软雅黑" panose="020B0503020204020204" pitchFamily="34" charset="-122"/>
                <a:cs typeface="+mn-ea"/>
              </a:rPr>
              <a:t>实现伟大梦想必须进行伟大斗争、建设伟大工程、推进伟大事业</a:t>
            </a:r>
          </a:p>
        </p:txBody>
      </p:sp>
      <p:sp>
        <p:nvSpPr>
          <p:cNvPr id="17" name="矩形 16">
            <a:extLst>
              <a:ext uri="{FF2B5EF4-FFF2-40B4-BE49-F238E27FC236}">
                <a16:creationId xmlns:a16="http://schemas.microsoft.com/office/drawing/2014/main" id="{CCE2FDC3-91B9-4866-97DB-210CA6E779DA}"/>
              </a:ext>
            </a:extLst>
          </p:cNvPr>
          <p:cNvSpPr/>
          <p:nvPr/>
        </p:nvSpPr>
        <p:spPr bwMode="auto">
          <a:xfrm>
            <a:off x="1060286" y="2622430"/>
            <a:ext cx="10102295" cy="2139351"/>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dirty="0">
                <a:ea typeface="微软雅黑" panose="020B0503020204020204" pitchFamily="34" charset="-122"/>
                <a:cs typeface="+mn-ea"/>
              </a:rPr>
              <a:t>实现伟大梦想，必须进行伟大斗争。</a:t>
            </a:r>
            <a:r>
              <a:rPr lang="zh-CN" altLang="en-US" b="1" dirty="0">
                <a:solidFill>
                  <a:srgbClr val="FF0000"/>
                </a:solidFill>
                <a:ea typeface="微软雅黑" panose="020B0503020204020204" pitchFamily="34" charset="-122"/>
                <a:cs typeface="+mn-ea"/>
              </a:rPr>
              <a:t>应对重大挑战、抵御重大风险、克服重大阻力、化解重大矛盾、解决重大问题</a:t>
            </a:r>
            <a:r>
              <a:rPr lang="zh-CN" altLang="en-US" dirty="0" smtClean="0">
                <a:ea typeface="微软雅黑" panose="020B0503020204020204" pitchFamily="34" charset="-122"/>
                <a:cs typeface="+mn-ea"/>
              </a:rPr>
              <a:t>，进行</a:t>
            </a:r>
            <a:r>
              <a:rPr lang="zh-CN" altLang="en-US" dirty="0">
                <a:ea typeface="微软雅黑" panose="020B0503020204020204" pitchFamily="34" charset="-122"/>
                <a:cs typeface="+mn-ea"/>
              </a:rPr>
              <a:t>具有许多新的历史特点的伟大斗争。</a:t>
            </a:r>
            <a:endParaRPr lang="en-US" altLang="zh-CN" dirty="0">
              <a:ea typeface="微软雅黑" panose="020B0503020204020204" pitchFamily="34" charset="-122"/>
              <a:cs typeface="+mn-ea"/>
            </a:endParaRPr>
          </a:p>
          <a:p>
            <a:pPr marL="285750" indent="-285750" fontAlgn="base">
              <a:lnSpc>
                <a:spcPct val="150000"/>
              </a:lnSpc>
              <a:spcBef>
                <a:spcPct val="0"/>
              </a:spcBef>
              <a:spcAft>
                <a:spcPct val="0"/>
              </a:spcAft>
              <a:buFont typeface="Wingdings" panose="05000000000000000000" pitchFamily="2" charset="2"/>
              <a:buChar char="Ø"/>
            </a:pPr>
            <a:r>
              <a:rPr lang="zh-CN" altLang="en-US" dirty="0">
                <a:ea typeface="微软雅黑" panose="020B0503020204020204" pitchFamily="34" charset="-122"/>
                <a:cs typeface="+mn-ea"/>
                <a:sym typeface="+mn-lt"/>
              </a:rPr>
              <a:t>实现伟大梦想，必须建设伟大工程</a:t>
            </a:r>
            <a:r>
              <a:rPr lang="zh-CN" altLang="en-US" dirty="0" smtClean="0">
                <a:ea typeface="微软雅黑" panose="020B0503020204020204" pitchFamily="34" charset="-122"/>
                <a:cs typeface="+mn-ea"/>
                <a:sym typeface="+mn-lt"/>
              </a:rPr>
              <a:t>。深入</a:t>
            </a:r>
            <a:r>
              <a:rPr lang="zh-CN" altLang="en-US" b="1" dirty="0">
                <a:solidFill>
                  <a:srgbClr val="FF0000"/>
                </a:solidFill>
                <a:ea typeface="微软雅黑" panose="020B0503020204020204" pitchFamily="34" charset="-122"/>
                <a:cs typeface="+mn-ea"/>
                <a:sym typeface="+mn-lt"/>
              </a:rPr>
              <a:t>推进的党的建设</a:t>
            </a:r>
            <a:r>
              <a:rPr lang="zh-CN" altLang="en-US" dirty="0">
                <a:ea typeface="微软雅黑" panose="020B0503020204020204" pitchFamily="34" charset="-122"/>
                <a:cs typeface="+mn-ea"/>
                <a:sym typeface="+mn-lt"/>
              </a:rPr>
              <a:t>新的伟大工程。</a:t>
            </a:r>
            <a:endParaRPr lang="en-US" altLang="zh-CN" dirty="0">
              <a:ea typeface="微软雅黑" panose="020B0503020204020204" pitchFamily="34" charset="-122"/>
              <a:cs typeface="+mn-ea"/>
              <a:sym typeface="+mn-lt"/>
            </a:endParaRPr>
          </a:p>
          <a:p>
            <a:pPr marL="285750" indent="-285750" fontAlgn="base">
              <a:lnSpc>
                <a:spcPct val="150000"/>
              </a:lnSpc>
              <a:spcBef>
                <a:spcPct val="0"/>
              </a:spcBef>
              <a:spcAft>
                <a:spcPct val="0"/>
              </a:spcAft>
              <a:buFont typeface="Wingdings" panose="05000000000000000000" pitchFamily="2" charset="2"/>
              <a:buChar char="Ø"/>
            </a:pPr>
            <a:r>
              <a:rPr lang="zh-CN" altLang="en-US" dirty="0">
                <a:ea typeface="微软雅黑" panose="020B0503020204020204" pitchFamily="34" charset="-122"/>
                <a:cs typeface="+mn-ea"/>
                <a:sym typeface="+mn-lt"/>
              </a:rPr>
              <a:t>实现伟大梦想，必须推进伟大事业。始终</a:t>
            </a:r>
            <a:r>
              <a:rPr lang="zh-CN" altLang="en-US" b="1" dirty="0">
                <a:solidFill>
                  <a:srgbClr val="FF0000"/>
                </a:solidFill>
                <a:ea typeface="微软雅黑" panose="020B0503020204020204" pitchFamily="34" charset="-122"/>
                <a:cs typeface="+mn-ea"/>
                <a:sym typeface="+mn-lt"/>
              </a:rPr>
              <a:t>坚持和发展中国特色</a:t>
            </a:r>
            <a:r>
              <a:rPr lang="zh-CN" altLang="en-US" b="1" dirty="0" smtClean="0">
                <a:solidFill>
                  <a:srgbClr val="FF0000"/>
                </a:solidFill>
                <a:ea typeface="微软雅黑" panose="020B0503020204020204" pitchFamily="34" charset="-122"/>
                <a:cs typeface="+mn-ea"/>
                <a:sym typeface="+mn-lt"/>
              </a:rPr>
              <a:t>社会主义</a:t>
            </a:r>
            <a:r>
              <a:rPr lang="zh-CN" altLang="en-US" b="1" dirty="0">
                <a:solidFill>
                  <a:srgbClr val="FF0000"/>
                </a:solidFill>
                <a:ea typeface="微软雅黑" panose="020B0503020204020204" pitchFamily="34" charset="-122"/>
                <a:cs typeface="+mn-ea"/>
                <a:sym typeface="+mn-lt"/>
              </a:rPr>
              <a:t>。</a:t>
            </a:r>
          </a:p>
        </p:txBody>
      </p:sp>
    </p:spTree>
    <p:extLst>
      <p:ext uri="{BB962C8B-B14F-4D97-AF65-F5344CB8AC3E}">
        <p14:creationId xmlns:p14="http://schemas.microsoft.com/office/powerpoint/2010/main" val="4098587536"/>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0"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1899980" y="1028108"/>
            <a:ext cx="8392042"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五、开启全面建设社会主义现代化国家新征程</a:t>
            </a:r>
          </a:p>
        </p:txBody>
      </p:sp>
      <p:sp>
        <p:nvSpPr>
          <p:cNvPr id="10" name="箭头: 五边形 7">
            <a:extLst>
              <a:ext uri="{FF2B5EF4-FFF2-40B4-BE49-F238E27FC236}">
                <a16:creationId xmlns:a16="http://schemas.microsoft.com/office/drawing/2014/main" id="{BB4F0E38-E6A0-4936-9F69-D15C1DE78F25}"/>
              </a:ext>
            </a:extLst>
          </p:cNvPr>
          <p:cNvSpPr/>
          <p:nvPr/>
        </p:nvSpPr>
        <p:spPr bwMode="auto">
          <a:xfrm>
            <a:off x="2701843" y="1995697"/>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1.</a:t>
            </a:r>
            <a:r>
              <a:rPr lang="zh-CN" altLang="en-US" sz="2000" dirty="0">
                <a:solidFill>
                  <a:schemeClr val="bg1"/>
                </a:solidFill>
                <a:latin typeface="微软雅黑" panose="020B0503020204020204" pitchFamily="34" charset="-122"/>
                <a:ea typeface="微软雅黑" panose="020B0503020204020204" pitchFamily="34" charset="-122"/>
                <a:cs typeface="+mn-ea"/>
              </a:rPr>
              <a:t>建设社会主义现代化强国是我们党确立的伟大目标</a:t>
            </a:r>
          </a:p>
        </p:txBody>
      </p:sp>
      <p:sp>
        <p:nvSpPr>
          <p:cNvPr id="13" name="箭头: 五边形 7">
            <a:extLst>
              <a:ext uri="{FF2B5EF4-FFF2-40B4-BE49-F238E27FC236}">
                <a16:creationId xmlns:a16="http://schemas.microsoft.com/office/drawing/2014/main" id="{BB4F0E38-E6A0-4936-9F69-D15C1DE78F25}"/>
              </a:ext>
            </a:extLst>
          </p:cNvPr>
          <p:cNvSpPr/>
          <p:nvPr/>
        </p:nvSpPr>
        <p:spPr bwMode="auto">
          <a:xfrm>
            <a:off x="2701843" y="3026107"/>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2.</a:t>
            </a:r>
            <a:r>
              <a:rPr lang="zh-CN" altLang="en-US" sz="2000" dirty="0">
                <a:solidFill>
                  <a:schemeClr val="bg1"/>
                </a:solidFill>
                <a:latin typeface="微软雅黑" panose="020B0503020204020204" pitchFamily="34" charset="-122"/>
                <a:ea typeface="微软雅黑" panose="020B0503020204020204" pitchFamily="34" charset="-122"/>
                <a:cs typeface="+mn-ea"/>
              </a:rPr>
              <a:t>决胜全面建成小康社会</a:t>
            </a:r>
          </a:p>
        </p:txBody>
      </p:sp>
      <p:sp>
        <p:nvSpPr>
          <p:cNvPr id="14" name="箭头: 五边形 7">
            <a:extLst>
              <a:ext uri="{FF2B5EF4-FFF2-40B4-BE49-F238E27FC236}">
                <a16:creationId xmlns:a16="http://schemas.microsoft.com/office/drawing/2014/main" id="{BB4F0E38-E6A0-4936-9F69-D15C1DE78F25}"/>
              </a:ext>
            </a:extLst>
          </p:cNvPr>
          <p:cNvSpPr/>
          <p:nvPr/>
        </p:nvSpPr>
        <p:spPr bwMode="auto">
          <a:xfrm>
            <a:off x="2701843" y="4056517"/>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3.</a:t>
            </a:r>
            <a:r>
              <a:rPr lang="zh-CN" altLang="en-US" sz="2000" dirty="0">
                <a:solidFill>
                  <a:schemeClr val="bg1"/>
                </a:solidFill>
                <a:latin typeface="微软雅黑" panose="020B0503020204020204" pitchFamily="34" charset="-122"/>
                <a:ea typeface="微软雅黑" panose="020B0503020204020204" pitchFamily="34" charset="-122"/>
                <a:cs typeface="+mn-ea"/>
              </a:rPr>
              <a:t>分两步走全面建成社会主义现代化强国</a:t>
            </a:r>
          </a:p>
        </p:txBody>
      </p:sp>
      <p:sp>
        <p:nvSpPr>
          <p:cNvPr id="15" name="箭头: 五边形 7">
            <a:extLst>
              <a:ext uri="{FF2B5EF4-FFF2-40B4-BE49-F238E27FC236}">
                <a16:creationId xmlns:a16="http://schemas.microsoft.com/office/drawing/2014/main" id="{BB4F0E38-E6A0-4936-9F69-D15C1DE78F25}"/>
              </a:ext>
            </a:extLst>
          </p:cNvPr>
          <p:cNvSpPr/>
          <p:nvPr/>
        </p:nvSpPr>
        <p:spPr bwMode="auto">
          <a:xfrm>
            <a:off x="2701843" y="5086928"/>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4.</a:t>
            </a:r>
            <a:r>
              <a:rPr lang="zh-CN" altLang="en-US" sz="2000" dirty="0">
                <a:solidFill>
                  <a:schemeClr val="bg1"/>
                </a:solidFill>
                <a:latin typeface="微软雅黑" panose="020B0503020204020204" pitchFamily="34" charset="-122"/>
                <a:ea typeface="微软雅黑" panose="020B0503020204020204" pitchFamily="34" charset="-122"/>
                <a:cs typeface="+mn-ea"/>
              </a:rPr>
              <a:t>全面用好我国发展的重要战略机遇期</a:t>
            </a:r>
          </a:p>
        </p:txBody>
      </p:sp>
    </p:spTree>
    <p:extLst>
      <p:ext uri="{BB962C8B-B14F-4D97-AF65-F5344CB8AC3E}">
        <p14:creationId xmlns:p14="http://schemas.microsoft.com/office/powerpoint/2010/main" val="416346924"/>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0-#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par>
                          <p:cTn id="44" fill="hold">
                            <p:stCondLst>
                              <p:cond delay="3300"/>
                            </p:stCondLst>
                            <p:childTnLst>
                              <p:par>
                                <p:cTn id="45" presetID="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childTnLst>
                          </p:cTn>
                        </p:par>
                        <p:par>
                          <p:cTn id="49" fill="hold">
                            <p:stCondLst>
                              <p:cond delay="3800"/>
                            </p:stCondLst>
                            <p:childTnLst>
                              <p:par>
                                <p:cTn id="50" presetID="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0-#ppt_w/2"/>
                                          </p:val>
                                        </p:tav>
                                        <p:tav tm="100000">
                                          <p:val>
                                            <p:strVal val="#ppt_x"/>
                                          </p:val>
                                        </p:tav>
                                      </p:tavLst>
                                    </p:anim>
                                    <p:anim calcmode="lin" valueType="num">
                                      <p:cBhvr additive="base">
                                        <p:cTn id="5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0"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1899980" y="1028108"/>
            <a:ext cx="8392042"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五、开启全面建设社会主义现代化国家新征程</a:t>
            </a:r>
          </a:p>
        </p:txBody>
      </p:sp>
      <p:sp>
        <p:nvSpPr>
          <p:cNvPr id="12" name="矩形 11">
            <a:extLst>
              <a:ext uri="{FF2B5EF4-FFF2-40B4-BE49-F238E27FC236}">
                <a16:creationId xmlns:a16="http://schemas.microsoft.com/office/drawing/2014/main" id="{CCE2FDC3-91B9-4866-97DB-210CA6E779DA}"/>
              </a:ext>
            </a:extLst>
          </p:cNvPr>
          <p:cNvSpPr/>
          <p:nvPr/>
        </p:nvSpPr>
        <p:spPr bwMode="auto">
          <a:xfrm>
            <a:off x="1060286" y="2586866"/>
            <a:ext cx="10085042" cy="2200794"/>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dirty="0" smtClean="0">
                <a:ea typeface="微软雅黑" panose="020B0503020204020204" pitchFamily="34" charset="-122"/>
                <a:cs typeface="+mn-ea"/>
              </a:rPr>
              <a:t>毛泽东</a:t>
            </a:r>
            <a:r>
              <a:rPr lang="zh-CN" altLang="en-US" dirty="0">
                <a:ea typeface="微软雅黑" panose="020B0503020204020204" pitchFamily="34" charset="-122"/>
                <a:cs typeface="+mn-ea"/>
              </a:rPr>
              <a:t>同志提出，我们的任务“就是要安下心来，使我们可以</a:t>
            </a:r>
            <a:r>
              <a:rPr lang="zh-CN" altLang="en-US" b="1" dirty="0">
                <a:solidFill>
                  <a:srgbClr val="FF0000"/>
                </a:solidFill>
                <a:ea typeface="微软雅黑" panose="020B0503020204020204" pitchFamily="34" charset="-122"/>
                <a:cs typeface="+mn-ea"/>
              </a:rPr>
              <a:t>建设我们国家现代化的工业、现代化的农业、现代化的科学文化和现代化的国防</a:t>
            </a:r>
            <a:r>
              <a:rPr lang="zh-CN" altLang="en-US" dirty="0">
                <a:ea typeface="微软雅黑" panose="020B0503020204020204" pitchFamily="34" charset="-122"/>
                <a:cs typeface="+mn-ea"/>
              </a:rPr>
              <a:t>”。</a:t>
            </a:r>
            <a:endParaRPr lang="en-US" altLang="zh-CN" dirty="0">
              <a:ea typeface="微软雅黑" panose="020B0503020204020204" pitchFamily="34" charset="-122"/>
              <a:cs typeface="+mn-ea"/>
            </a:endParaRPr>
          </a:p>
          <a:p>
            <a:pPr marL="285750" indent="-285750" fontAlgn="base">
              <a:lnSpc>
                <a:spcPct val="150000"/>
              </a:lnSpc>
              <a:spcBef>
                <a:spcPct val="0"/>
              </a:spcBef>
              <a:spcAft>
                <a:spcPct val="0"/>
              </a:spcAft>
              <a:buFont typeface="Wingdings" panose="05000000000000000000" pitchFamily="2" charset="2"/>
              <a:buChar char="Ø"/>
            </a:pPr>
            <a:r>
              <a:rPr lang="zh-CN" altLang="en-US" dirty="0" smtClean="0">
                <a:ea typeface="微软雅黑" panose="020B0503020204020204" pitchFamily="34" charset="-122"/>
                <a:cs typeface="+mn-ea"/>
              </a:rPr>
              <a:t>改革开放时期</a:t>
            </a:r>
            <a:r>
              <a:rPr lang="zh-CN" altLang="en-US" dirty="0">
                <a:ea typeface="微软雅黑" panose="020B0503020204020204" pitchFamily="34" charset="-122"/>
                <a:cs typeface="+mn-ea"/>
              </a:rPr>
              <a:t>，邓小平同志根据新的实际和历史经验</a:t>
            </a:r>
            <a:r>
              <a:rPr lang="zh-CN" altLang="en-US" b="1" dirty="0">
                <a:solidFill>
                  <a:srgbClr val="FF0000"/>
                </a:solidFill>
                <a:ea typeface="微软雅黑" panose="020B0503020204020204" pitchFamily="34" charset="-122"/>
                <a:cs typeface="+mn-ea"/>
              </a:rPr>
              <a:t>确立了我国实现社会主义现代化的正确道路</a:t>
            </a:r>
            <a:r>
              <a:rPr lang="zh-CN" altLang="en-US" dirty="0" smtClean="0">
                <a:ea typeface="微软雅黑" panose="020B0503020204020204" pitchFamily="34" charset="-122"/>
                <a:cs typeface="+mn-ea"/>
              </a:rPr>
              <a:t>。 “</a:t>
            </a:r>
            <a:r>
              <a:rPr lang="zh-CN" altLang="en-US" dirty="0">
                <a:ea typeface="微软雅黑" panose="020B0503020204020204" pitchFamily="34" charset="-122"/>
                <a:cs typeface="+mn-ea"/>
              </a:rPr>
              <a:t>我们从八十年代的第一年开始，就必须一天也不耽误，专心致志地、聚精会神地搞四个现代化建设。</a:t>
            </a:r>
            <a:r>
              <a:rPr lang="zh-CN" altLang="en-US" dirty="0" smtClean="0">
                <a:ea typeface="微软雅黑" panose="020B0503020204020204" pitchFamily="34" charset="-122"/>
                <a:cs typeface="+mn-ea"/>
              </a:rPr>
              <a:t>”</a:t>
            </a:r>
            <a:endParaRPr lang="en-US" altLang="zh-CN" dirty="0" smtClean="0">
              <a:ea typeface="微软雅黑" panose="020B0503020204020204" pitchFamily="34" charset="-122"/>
              <a:cs typeface="+mn-ea"/>
            </a:endParaRPr>
          </a:p>
        </p:txBody>
      </p:sp>
      <p:sp>
        <p:nvSpPr>
          <p:cNvPr id="8" name="矩形 7">
            <a:extLst>
              <a:ext uri="{FF2B5EF4-FFF2-40B4-BE49-F238E27FC236}">
                <a16:creationId xmlns:a16="http://schemas.microsoft.com/office/drawing/2014/main" id="{CCE2FDC3-91B9-4866-97DB-210CA6E779DA}"/>
              </a:ext>
            </a:extLst>
          </p:cNvPr>
          <p:cNvSpPr/>
          <p:nvPr/>
        </p:nvSpPr>
        <p:spPr bwMode="auto">
          <a:xfrm>
            <a:off x="1053479" y="4932225"/>
            <a:ext cx="10085042" cy="1278793"/>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dirty="0">
                <a:ea typeface="微软雅黑" panose="020B0503020204020204" pitchFamily="34" charset="-122"/>
                <a:cs typeface="+mn-ea"/>
              </a:rPr>
              <a:t>在新时代，习近平总书记提出</a:t>
            </a:r>
            <a:r>
              <a:rPr lang="zh-CN" altLang="en-US" dirty="0" smtClean="0">
                <a:ea typeface="微软雅黑" panose="020B0503020204020204" pitchFamily="34" charset="-122"/>
                <a:cs typeface="+mn-ea"/>
              </a:rPr>
              <a:t>了新</a:t>
            </a:r>
            <a:r>
              <a:rPr lang="zh-CN" altLang="en-US" dirty="0">
                <a:ea typeface="微软雅黑" panose="020B0503020204020204" pitchFamily="34" charset="-122"/>
                <a:cs typeface="+mn-ea"/>
              </a:rPr>
              <a:t>思想新观点新要求。实现社会主义现代化和中华民族伟大复兴是坚持和发展中国特色社会主义的总任务，要在全面建成小康社会的基础上，分两步走全面</a:t>
            </a:r>
            <a:r>
              <a:rPr lang="zh-CN" altLang="en-US" b="1" dirty="0">
                <a:solidFill>
                  <a:srgbClr val="FF0000"/>
                </a:solidFill>
                <a:ea typeface="微软雅黑" panose="020B0503020204020204" pitchFamily="34" charset="-122"/>
                <a:cs typeface="+mn-ea"/>
              </a:rPr>
              <a:t>建成社会主义现代化强国</a:t>
            </a:r>
            <a:r>
              <a:rPr lang="zh-CN" altLang="en-US" dirty="0">
                <a:ea typeface="微软雅黑" panose="020B0503020204020204" pitchFamily="34" charset="-122"/>
                <a:cs typeface="+mn-ea"/>
              </a:rPr>
              <a:t>。</a:t>
            </a:r>
            <a:endParaRPr lang="en-US" altLang="zh-CN" dirty="0" smtClean="0">
              <a:ea typeface="微软雅黑" panose="020B0503020204020204" pitchFamily="34" charset="-122"/>
              <a:cs typeface="+mn-ea"/>
            </a:endParaRPr>
          </a:p>
        </p:txBody>
      </p:sp>
      <p:sp>
        <p:nvSpPr>
          <p:cNvPr id="9" name="箭头: 五边形 7">
            <a:extLst>
              <a:ext uri="{FF2B5EF4-FFF2-40B4-BE49-F238E27FC236}">
                <a16:creationId xmlns:a16="http://schemas.microsoft.com/office/drawing/2014/main" id="{BB4F0E38-E6A0-4936-9F69-D15C1DE78F25}"/>
              </a:ext>
            </a:extLst>
          </p:cNvPr>
          <p:cNvSpPr/>
          <p:nvPr/>
        </p:nvSpPr>
        <p:spPr bwMode="auto">
          <a:xfrm>
            <a:off x="1060286" y="186630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1.</a:t>
            </a:r>
            <a:r>
              <a:rPr lang="zh-CN" altLang="en-US" sz="2000" dirty="0">
                <a:solidFill>
                  <a:schemeClr val="bg1"/>
                </a:solidFill>
                <a:latin typeface="微软雅黑" panose="020B0503020204020204" pitchFamily="34" charset="-122"/>
                <a:ea typeface="微软雅黑" panose="020B0503020204020204" pitchFamily="34" charset="-122"/>
                <a:cs typeface="+mn-ea"/>
              </a:rPr>
              <a:t>建设社会主义现代化强国是我们党确立的伟大目标</a:t>
            </a:r>
          </a:p>
        </p:txBody>
      </p:sp>
    </p:spTree>
    <p:extLst>
      <p:ext uri="{BB962C8B-B14F-4D97-AF65-F5344CB8AC3E}">
        <p14:creationId xmlns:p14="http://schemas.microsoft.com/office/powerpoint/2010/main" val="1981256318"/>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28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3300"/>
                            </p:stCondLst>
                            <p:childTnLst>
                              <p:par>
                                <p:cTn id="43" presetID="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0-#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2"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1899980" y="1028108"/>
            <a:ext cx="8392042"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五、开启全面建设社会主义现代化国家新征程</a:t>
            </a:r>
          </a:p>
        </p:txBody>
      </p:sp>
      <p:sp>
        <p:nvSpPr>
          <p:cNvPr id="10" name="箭头: 五边形 7">
            <a:extLst>
              <a:ext uri="{FF2B5EF4-FFF2-40B4-BE49-F238E27FC236}">
                <a16:creationId xmlns:a16="http://schemas.microsoft.com/office/drawing/2014/main" id="{BB4F0E38-E6A0-4936-9F69-D15C1DE78F25}"/>
              </a:ext>
            </a:extLst>
          </p:cNvPr>
          <p:cNvSpPr/>
          <p:nvPr/>
        </p:nvSpPr>
        <p:spPr bwMode="auto">
          <a:xfrm>
            <a:off x="1060286" y="186630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2.</a:t>
            </a:r>
            <a:r>
              <a:rPr lang="zh-CN" altLang="en-US" sz="2000" dirty="0">
                <a:solidFill>
                  <a:schemeClr val="bg1"/>
                </a:solidFill>
                <a:latin typeface="微软雅黑" panose="020B0503020204020204" pitchFamily="34" charset="-122"/>
                <a:ea typeface="微软雅黑" panose="020B0503020204020204" pitchFamily="34" charset="-122"/>
                <a:cs typeface="+mn-ea"/>
              </a:rPr>
              <a:t>决胜全面建成小康社会</a:t>
            </a:r>
          </a:p>
        </p:txBody>
      </p:sp>
      <p:sp>
        <p:nvSpPr>
          <p:cNvPr id="12" name="矩形 11">
            <a:extLst>
              <a:ext uri="{FF2B5EF4-FFF2-40B4-BE49-F238E27FC236}">
                <a16:creationId xmlns:a16="http://schemas.microsoft.com/office/drawing/2014/main" id="{CCE2FDC3-91B9-4866-97DB-210CA6E779DA}"/>
              </a:ext>
            </a:extLst>
          </p:cNvPr>
          <p:cNvSpPr/>
          <p:nvPr/>
        </p:nvSpPr>
        <p:spPr bwMode="auto">
          <a:xfrm>
            <a:off x="1060286" y="2586866"/>
            <a:ext cx="10085042" cy="1018976"/>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fontAlgn="base">
              <a:lnSpc>
                <a:spcPct val="150000"/>
              </a:lnSpc>
              <a:spcBef>
                <a:spcPct val="0"/>
              </a:spcBef>
              <a:spcAft>
                <a:spcPct val="0"/>
              </a:spcAft>
              <a:buFont typeface="+mj-ea"/>
              <a:buAutoNum type="circleNumDbPlain"/>
            </a:pPr>
            <a:r>
              <a:rPr lang="zh-CN" altLang="en-US" dirty="0" smtClean="0">
                <a:ea typeface="微软雅黑" panose="020B0503020204020204" pitchFamily="34" charset="-122"/>
                <a:cs typeface="+mn-ea"/>
              </a:rPr>
              <a:t>全面</a:t>
            </a:r>
            <a:r>
              <a:rPr lang="zh-CN" altLang="en-US" dirty="0">
                <a:ea typeface="微软雅黑" panose="020B0503020204020204" pitchFamily="34" charset="-122"/>
                <a:cs typeface="+mn-ea"/>
              </a:rPr>
              <a:t>建成小康社会，强调的不仅是“小康”，更重要、更难做到的是</a:t>
            </a:r>
            <a:r>
              <a:rPr lang="zh-CN" altLang="en-US" b="1" dirty="0">
                <a:solidFill>
                  <a:srgbClr val="FF0000"/>
                </a:solidFill>
                <a:ea typeface="微软雅黑" panose="020B0503020204020204" pitchFamily="34" charset="-122"/>
                <a:cs typeface="+mn-ea"/>
              </a:rPr>
              <a:t>“全面”</a:t>
            </a:r>
            <a:r>
              <a:rPr lang="zh-CN" altLang="en-US" dirty="0" smtClean="0">
                <a:ea typeface="微软雅黑" panose="020B0503020204020204" pitchFamily="34" charset="-122"/>
                <a:cs typeface="+mn-ea"/>
              </a:rPr>
              <a:t>。</a:t>
            </a:r>
            <a:endParaRPr lang="en-US" altLang="zh-CN" dirty="0" smtClean="0">
              <a:ea typeface="微软雅黑" panose="020B0503020204020204" pitchFamily="34" charset="-122"/>
              <a:cs typeface="+mn-ea"/>
            </a:endParaRPr>
          </a:p>
          <a:p>
            <a:pPr marL="342900" indent="-342900" fontAlgn="base">
              <a:lnSpc>
                <a:spcPct val="150000"/>
              </a:lnSpc>
              <a:spcBef>
                <a:spcPct val="0"/>
              </a:spcBef>
              <a:spcAft>
                <a:spcPct val="0"/>
              </a:spcAft>
              <a:buFont typeface="+mj-ea"/>
              <a:buAutoNum type="circleNumDbPlain"/>
            </a:pPr>
            <a:r>
              <a:rPr lang="zh-CN" altLang="en-US" dirty="0">
                <a:ea typeface="微软雅黑" panose="020B0503020204020204" pitchFamily="34" charset="-122"/>
                <a:cs typeface="+mn-ea"/>
              </a:rPr>
              <a:t>全面建成小康社会，要实事求是、因地制宜</a:t>
            </a:r>
            <a:r>
              <a:rPr lang="zh-CN" altLang="en-US" dirty="0" smtClean="0">
                <a:ea typeface="微软雅黑" panose="020B0503020204020204" pitchFamily="34" charset="-122"/>
                <a:cs typeface="+mn-ea"/>
              </a:rPr>
              <a:t>。</a:t>
            </a:r>
            <a:endParaRPr lang="en-US" altLang="zh-CN" dirty="0">
              <a:ea typeface="微软雅黑" panose="020B0503020204020204" pitchFamily="34" charset="-122"/>
              <a:cs typeface="+mn-ea"/>
            </a:endParaRPr>
          </a:p>
        </p:txBody>
      </p:sp>
      <p:sp>
        <p:nvSpPr>
          <p:cNvPr id="8" name="矩形 7">
            <a:extLst>
              <a:ext uri="{FF2B5EF4-FFF2-40B4-BE49-F238E27FC236}">
                <a16:creationId xmlns:a16="http://schemas.microsoft.com/office/drawing/2014/main" id="{CCE2FDC3-91B9-4866-97DB-210CA6E779DA}"/>
              </a:ext>
            </a:extLst>
          </p:cNvPr>
          <p:cNvSpPr/>
          <p:nvPr/>
        </p:nvSpPr>
        <p:spPr bwMode="auto">
          <a:xfrm>
            <a:off x="1053479" y="3750408"/>
            <a:ext cx="10085042" cy="1891268"/>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dirty="0">
                <a:ea typeface="微软雅黑" panose="020B0503020204020204" pitchFamily="34" charset="-122"/>
                <a:cs typeface="+mn-ea"/>
              </a:rPr>
              <a:t>决胜全面建成小康社会，要紧扣我国社会主要矛盾变化，统筹推进经济建设、政治建设、文化建设、社会建设、生态文明建设，坚定实施科教兴国战略、人才强国战略、创新驱动发展战略、乡村振兴战略、区域协调发展战略、可持续发展战略、军民融合发展战略，坚决打好防范化解重大风险、精准脱贫、污染防治的攻坚战，使全面建成小康社会得到人民认可、经得起历史检验。</a:t>
            </a:r>
            <a:endParaRPr lang="en-US" altLang="zh-CN" dirty="0" smtClean="0">
              <a:ea typeface="微软雅黑" panose="020B0503020204020204" pitchFamily="34" charset="-122"/>
              <a:cs typeface="+mn-ea"/>
            </a:endParaRPr>
          </a:p>
        </p:txBody>
      </p:sp>
    </p:spTree>
    <p:extLst>
      <p:ext uri="{BB962C8B-B14F-4D97-AF65-F5344CB8AC3E}">
        <p14:creationId xmlns:p14="http://schemas.microsoft.com/office/powerpoint/2010/main" val="2765187407"/>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par>
                          <p:cTn id="43" fill="hold">
                            <p:stCondLst>
                              <p:cond delay="33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0" grpId="0" animBg="1"/>
      <p:bldP spid="12"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0240FDE9-0338-4CFB-9B2E-E980FA179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578" y="5737759"/>
            <a:ext cx="6809422" cy="1120241"/>
          </a:xfrm>
          <a:prstGeom prst="rect">
            <a:avLst/>
          </a:prstGeom>
        </p:spPr>
      </p:pic>
      <p:pic>
        <p:nvPicPr>
          <p:cNvPr id="49" name="图片 48">
            <a:extLst>
              <a:ext uri="{FF2B5EF4-FFF2-40B4-BE49-F238E27FC236}">
                <a16:creationId xmlns:a16="http://schemas.microsoft.com/office/drawing/2014/main" id="{8CB86D49-4053-4C25-B704-887DC5D13F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049960"/>
            <a:ext cx="4460240" cy="2788989"/>
          </a:xfrm>
          <a:prstGeom prst="rect">
            <a:avLst/>
          </a:prstGeom>
        </p:spPr>
      </p:pic>
      <p:sp>
        <p:nvSpPr>
          <p:cNvPr id="7" name="文本框 6"/>
          <p:cNvSpPr txBox="1"/>
          <p:nvPr/>
        </p:nvSpPr>
        <p:spPr>
          <a:xfrm>
            <a:off x="695167" y="1613852"/>
            <a:ext cx="3909060" cy="2585323"/>
          </a:xfrm>
          <a:prstGeom prst="rect">
            <a:avLst/>
          </a:prstGeom>
          <a:noFill/>
        </p:spPr>
        <p:txBody>
          <a:bodyPr wrap="square" rtlCol="0" anchor="ctr">
            <a:spAutoFit/>
          </a:bodyPr>
          <a:lstStyle/>
          <a:p>
            <a:pPr algn="ctr">
              <a:lnSpc>
                <a:spcPct val="150000"/>
              </a:lnSpc>
            </a:pPr>
            <a:r>
              <a:rPr lang="en-US" altLang="zh-CN" sz="3600" b="1" dirty="0">
                <a:solidFill>
                  <a:srgbClr val="C00000"/>
                </a:solidFill>
                <a:latin typeface="字体视界-NEW魏碑体" panose="02010601030101010101" pitchFamily="2" charset="-122"/>
                <a:ea typeface="字体视界-NEW魏碑体" panose="02010601030101010101" pitchFamily="2" charset="-122"/>
              </a:rPr>
              <a:t>《</a:t>
            </a:r>
            <a:r>
              <a:rPr lang="zh-CN" altLang="en-US" sz="3600" b="1" dirty="0">
                <a:solidFill>
                  <a:srgbClr val="C00000"/>
                </a:solidFill>
                <a:latin typeface="字体视界-NEW魏碑体" panose="02010601030101010101" pitchFamily="2" charset="-122"/>
                <a:ea typeface="字体视界-NEW魏碑体" panose="02010601030101010101" pitchFamily="2" charset="-122"/>
              </a:rPr>
              <a:t>习近平新时代中国特色社会主义思想学习纲要</a:t>
            </a:r>
            <a:r>
              <a:rPr lang="en-US" altLang="zh-CN" sz="3600" b="1" dirty="0">
                <a:solidFill>
                  <a:srgbClr val="C00000"/>
                </a:solidFill>
                <a:latin typeface="字体视界-NEW魏碑体" panose="02010601030101010101" pitchFamily="2" charset="-122"/>
                <a:ea typeface="字体视界-NEW魏碑体" panose="02010601030101010101" pitchFamily="2" charset="-122"/>
              </a:rPr>
              <a:t>》</a:t>
            </a:r>
            <a:endParaRPr lang="zh-CN" altLang="en-US" sz="3600" b="1" dirty="0">
              <a:solidFill>
                <a:srgbClr val="C00000"/>
              </a:solidFill>
              <a:latin typeface="字体视界-NEW魏碑体" panose="02010601030101010101" pitchFamily="2" charset="-122"/>
              <a:ea typeface="字体视界-NEW魏碑体" panose="02010601030101010101" pitchFamily="2" charset="-122"/>
            </a:endParaRPr>
          </a:p>
        </p:txBody>
      </p:sp>
      <p:grpSp>
        <p:nvGrpSpPr>
          <p:cNvPr id="11" name="组合 10">
            <a:extLst>
              <a:ext uri="{FF2B5EF4-FFF2-40B4-BE49-F238E27FC236}">
                <a16:creationId xmlns:a16="http://schemas.microsoft.com/office/drawing/2014/main" id="{BFAE6563-6C0A-4590-841A-55B53967CE32}"/>
              </a:ext>
            </a:extLst>
          </p:cNvPr>
          <p:cNvGrpSpPr/>
          <p:nvPr/>
        </p:nvGrpSpPr>
        <p:grpSpPr>
          <a:xfrm>
            <a:off x="4730590" y="739139"/>
            <a:ext cx="7432835" cy="596531"/>
            <a:chOff x="3818255" y="1607820"/>
            <a:chExt cx="5443855" cy="494665"/>
          </a:xfrm>
        </p:grpSpPr>
        <p:sp>
          <p:nvSpPr>
            <p:cNvPr id="12" name="标题 4">
              <a:extLst>
                <a:ext uri="{FF2B5EF4-FFF2-40B4-BE49-F238E27FC236}">
                  <a16:creationId xmlns:a16="http://schemas.microsoft.com/office/drawing/2014/main" id="{BD66F629-76BD-4CB5-8E6A-D26F7A582124}"/>
                </a:ext>
              </a:extLst>
            </p:cNvPr>
            <p:cNvSpPr txBox="1"/>
            <p:nvPr/>
          </p:nvSpPr>
          <p:spPr>
            <a:xfrm>
              <a:off x="4408804" y="1707515"/>
              <a:ext cx="4853306" cy="375920"/>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rgbClr val="000000"/>
                  </a:solidFill>
                  <a:latin typeface="Impact" pitchFamily="34" charset="0"/>
                  <a:ea typeface="微软雅黑" pitchFamily="34" charset="-122"/>
                  <a:cs typeface="+mn-ea"/>
                </a:defRPr>
              </a:lvl1pPr>
            </a:lstStyle>
            <a:p>
              <a:pPr algn="l"/>
              <a:r>
                <a:rPr lang="zh-CN" altLang="en-US" sz="2400" dirty="0">
                  <a:solidFill>
                    <a:srgbClr val="523824"/>
                  </a:solidFill>
                  <a:latin typeface="Arial" panose="020B0604020202020204" pitchFamily="34" charset="0"/>
                  <a:sym typeface="Arial" panose="020B0604020202020204" pitchFamily="34" charset="0"/>
                </a:rPr>
                <a:t>中国特色社会主义进入新时代</a:t>
              </a:r>
              <a:endParaRPr lang="zh-CN" altLang="en-US" sz="2400" dirty="0">
                <a:solidFill>
                  <a:srgbClr val="C00000"/>
                </a:solidFill>
                <a:latin typeface="Arial" panose="020B0604020202020204" pitchFamily="34" charset="0"/>
                <a:sym typeface="Arial" panose="020B0604020202020204" pitchFamily="34" charset="0"/>
              </a:endParaRPr>
            </a:p>
          </p:txBody>
        </p:sp>
        <p:grpSp>
          <p:nvGrpSpPr>
            <p:cNvPr id="13" name="组合 12">
              <a:extLst>
                <a:ext uri="{FF2B5EF4-FFF2-40B4-BE49-F238E27FC236}">
                  <a16:creationId xmlns:a16="http://schemas.microsoft.com/office/drawing/2014/main" id="{C1631FC2-E8D3-4FAA-903B-D39F5835F51C}"/>
                </a:ext>
              </a:extLst>
            </p:cNvPr>
            <p:cNvGrpSpPr/>
            <p:nvPr/>
          </p:nvGrpSpPr>
          <p:grpSpPr>
            <a:xfrm>
              <a:off x="3818255" y="1607820"/>
              <a:ext cx="4949190" cy="494665"/>
              <a:chOff x="5758" y="2922"/>
              <a:chExt cx="7794" cy="779"/>
            </a:xfrm>
          </p:grpSpPr>
          <p:sp>
            <p:nvSpPr>
              <p:cNvPr id="14" name="流程图: 延期 13">
                <a:extLst>
                  <a:ext uri="{FF2B5EF4-FFF2-40B4-BE49-F238E27FC236}">
                    <a16:creationId xmlns:a16="http://schemas.microsoft.com/office/drawing/2014/main" id="{0BB68208-C496-4E31-B239-5B8724F8A3C6}"/>
                  </a:ext>
                </a:extLst>
              </p:cNvPr>
              <p:cNvSpPr/>
              <p:nvPr/>
            </p:nvSpPr>
            <p:spPr>
              <a:xfrm rot="5400000" flipV="1">
                <a:off x="6049" y="3054"/>
                <a:ext cx="523" cy="523"/>
              </a:xfrm>
              <a:prstGeom prst="flowChartDelay">
                <a:avLst/>
              </a:prstGeom>
              <a:solidFill>
                <a:srgbClr val="C00000"/>
              </a:solidFill>
              <a:ln w="12700" cap="flat" cmpd="sng" algn="ctr">
                <a:noFill/>
                <a:prstDash val="solid"/>
              </a:ln>
              <a:effectLst/>
            </p:spPr>
            <p:txBody>
              <a:bodyPr rtlCol="0" anchor="ctr">
                <a:noAutofit/>
              </a:bodyPr>
              <a:lstStyle/>
              <a:p>
                <a:pPr lvl="0" algn="ctr"/>
                <a:endPar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标题 4">
                <a:extLst>
                  <a:ext uri="{FF2B5EF4-FFF2-40B4-BE49-F238E27FC236}">
                    <a16:creationId xmlns:a16="http://schemas.microsoft.com/office/drawing/2014/main" id="{BEBAA467-E70A-48ED-85D9-6F180554B76A}"/>
                  </a:ext>
                </a:extLst>
              </p:cNvPr>
              <p:cNvSpPr txBox="1"/>
              <p:nvPr/>
            </p:nvSpPr>
            <p:spPr>
              <a:xfrm>
                <a:off x="5991" y="2922"/>
                <a:ext cx="639" cy="5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000000"/>
                    </a:solidFill>
                    <a:latin typeface="Impact" pitchFamily="34" charset="0"/>
                    <a:ea typeface="微软雅黑" pitchFamily="34" charset="-122"/>
                    <a:cs typeface="+mn-ea"/>
                  </a:defRPr>
                </a:lvl1pPr>
              </a:lstStyle>
              <a:p>
                <a:r>
                  <a:rPr lang="en-US" altLang="zh-CN" sz="1800" dirty="0">
                    <a:solidFill>
                      <a:srgbClr val="FFFFFF"/>
                    </a:solidFill>
                    <a:latin typeface="Arial" panose="020B0604020202020204" pitchFamily="34" charset="0"/>
                    <a:sym typeface="Arial" panose="020B0604020202020204" pitchFamily="34" charset="0"/>
                  </a:rPr>
                  <a:t>   01</a:t>
                </a:r>
                <a:endParaRPr lang="zh-CN" altLang="en-US" sz="1050" dirty="0">
                  <a:solidFill>
                    <a:srgbClr val="FFFFFF"/>
                  </a:solidFill>
                  <a:latin typeface="Arial" panose="020B0604020202020204" pitchFamily="34" charset="0"/>
                  <a:sym typeface="Arial" panose="020B0604020202020204" pitchFamily="34" charset="0"/>
                </a:endParaRPr>
              </a:p>
              <a:p>
                <a:endParaRPr lang="en-US" altLang="zh-CN" sz="1100" b="1" dirty="0">
                  <a:solidFill>
                    <a:srgbClr val="FFFFFF"/>
                  </a:solidFill>
                  <a:latin typeface="Arial" panose="020B0604020202020204" pitchFamily="34" charset="0"/>
                  <a:sym typeface="Arial" panose="020B0604020202020204" pitchFamily="34" charset="0"/>
                </a:endParaRPr>
              </a:p>
            </p:txBody>
          </p:sp>
          <p:sp>
            <p:nvSpPr>
              <p:cNvPr id="16" name="矩形 15">
                <a:extLst>
                  <a:ext uri="{FF2B5EF4-FFF2-40B4-BE49-F238E27FC236}">
                    <a16:creationId xmlns:a16="http://schemas.microsoft.com/office/drawing/2014/main" id="{D68E387A-E9C1-4FDF-A0A0-188967BBD284}"/>
                  </a:ext>
                </a:extLst>
              </p:cNvPr>
              <p:cNvSpPr/>
              <p:nvPr/>
            </p:nvSpPr>
            <p:spPr>
              <a:xfrm>
                <a:off x="5758" y="3041"/>
                <a:ext cx="7795" cy="661"/>
              </a:xfrm>
              <a:prstGeom prst="rect">
                <a:avLst/>
              </a:prstGeom>
              <a:noFill/>
              <a:ln w="12700" cap="flat" cmpd="sng" algn="ctr">
                <a:solidFill>
                  <a:srgbClr val="C00000"/>
                </a:solidFill>
                <a:prstDash val="solid"/>
              </a:ln>
              <a:effectLst/>
            </p:spPr>
            <p:txBody>
              <a:bodyPr lIns="0" rIns="0" rtlCol="0" anchor="ctr"/>
              <a:lstStyle/>
              <a:p>
                <a:pPr defTabSz="1381760"/>
                <a:endParaRPr lang="zh-CN" altLang="en-US" sz="16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7" name="组合 16">
            <a:extLst>
              <a:ext uri="{FF2B5EF4-FFF2-40B4-BE49-F238E27FC236}">
                <a16:creationId xmlns:a16="http://schemas.microsoft.com/office/drawing/2014/main" id="{572B7152-BE77-4FE7-A48D-EFFDA165ACF1}"/>
              </a:ext>
            </a:extLst>
          </p:cNvPr>
          <p:cNvGrpSpPr/>
          <p:nvPr/>
        </p:nvGrpSpPr>
        <p:grpSpPr>
          <a:xfrm>
            <a:off x="4736809" y="1489816"/>
            <a:ext cx="7432835" cy="596531"/>
            <a:chOff x="3818255" y="1607820"/>
            <a:chExt cx="5443855" cy="494665"/>
          </a:xfrm>
        </p:grpSpPr>
        <p:sp>
          <p:nvSpPr>
            <p:cNvPr id="18" name="标题 4">
              <a:extLst>
                <a:ext uri="{FF2B5EF4-FFF2-40B4-BE49-F238E27FC236}">
                  <a16:creationId xmlns:a16="http://schemas.microsoft.com/office/drawing/2014/main" id="{82B8E74C-ABFC-4AEC-B0F3-29498DCF7105}"/>
                </a:ext>
              </a:extLst>
            </p:cNvPr>
            <p:cNvSpPr txBox="1"/>
            <p:nvPr/>
          </p:nvSpPr>
          <p:spPr>
            <a:xfrm>
              <a:off x="4404249" y="1707515"/>
              <a:ext cx="4857861" cy="375920"/>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rgbClr val="000000"/>
                  </a:solidFill>
                  <a:latin typeface="Impact" pitchFamily="34" charset="0"/>
                  <a:ea typeface="微软雅黑" pitchFamily="34" charset="-122"/>
                  <a:cs typeface="+mn-ea"/>
                </a:defRPr>
              </a:lvl1pPr>
            </a:lstStyle>
            <a:p>
              <a:pPr algn="l"/>
              <a:r>
                <a:rPr lang="zh-CN" altLang="en-US" sz="2400" dirty="0">
                  <a:solidFill>
                    <a:srgbClr val="523824"/>
                  </a:solidFill>
                  <a:latin typeface="Arial" panose="020B0604020202020204" pitchFamily="34" charset="0"/>
                  <a:sym typeface="Arial" panose="020B0604020202020204" pitchFamily="34" charset="0"/>
                </a:rPr>
                <a:t>当代中国发展进步的根本方向</a:t>
              </a:r>
            </a:p>
          </p:txBody>
        </p:sp>
        <p:grpSp>
          <p:nvGrpSpPr>
            <p:cNvPr id="20" name="组合 19">
              <a:extLst>
                <a:ext uri="{FF2B5EF4-FFF2-40B4-BE49-F238E27FC236}">
                  <a16:creationId xmlns:a16="http://schemas.microsoft.com/office/drawing/2014/main" id="{DFCBD43E-1B32-4D6A-B87D-F2F85E148917}"/>
                </a:ext>
              </a:extLst>
            </p:cNvPr>
            <p:cNvGrpSpPr/>
            <p:nvPr/>
          </p:nvGrpSpPr>
          <p:grpSpPr>
            <a:xfrm>
              <a:off x="3818255" y="1607820"/>
              <a:ext cx="4949190" cy="494665"/>
              <a:chOff x="5758" y="2922"/>
              <a:chExt cx="7794" cy="779"/>
            </a:xfrm>
          </p:grpSpPr>
          <p:sp>
            <p:nvSpPr>
              <p:cNvPr id="21" name="流程图: 延期 20">
                <a:extLst>
                  <a:ext uri="{FF2B5EF4-FFF2-40B4-BE49-F238E27FC236}">
                    <a16:creationId xmlns:a16="http://schemas.microsoft.com/office/drawing/2014/main" id="{6CEF6D5A-6129-4D11-8F45-E4F004593053}"/>
                  </a:ext>
                </a:extLst>
              </p:cNvPr>
              <p:cNvSpPr/>
              <p:nvPr/>
            </p:nvSpPr>
            <p:spPr>
              <a:xfrm rot="5400000" flipV="1">
                <a:off x="6049" y="3054"/>
                <a:ext cx="523" cy="523"/>
              </a:xfrm>
              <a:prstGeom prst="flowChartDelay">
                <a:avLst/>
              </a:prstGeom>
              <a:solidFill>
                <a:srgbClr val="C00000"/>
              </a:solidFill>
              <a:ln w="12700" cap="flat" cmpd="sng" algn="ctr">
                <a:noFill/>
                <a:prstDash val="solid"/>
              </a:ln>
              <a:effectLst/>
            </p:spPr>
            <p:txBody>
              <a:bodyPr rtlCol="0" anchor="ctr">
                <a:noAutofit/>
              </a:bodyPr>
              <a:lstStyle/>
              <a:p>
                <a:pPr lvl="0" algn="ctr"/>
                <a:endPar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标题 4">
                <a:extLst>
                  <a:ext uri="{FF2B5EF4-FFF2-40B4-BE49-F238E27FC236}">
                    <a16:creationId xmlns:a16="http://schemas.microsoft.com/office/drawing/2014/main" id="{F082D91A-A23E-4D5A-82B7-EB3D86EF7996}"/>
                  </a:ext>
                </a:extLst>
              </p:cNvPr>
              <p:cNvSpPr txBox="1"/>
              <p:nvPr/>
            </p:nvSpPr>
            <p:spPr>
              <a:xfrm>
                <a:off x="5991" y="2922"/>
                <a:ext cx="639" cy="5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000000"/>
                    </a:solidFill>
                    <a:latin typeface="Impact" pitchFamily="34" charset="0"/>
                    <a:ea typeface="微软雅黑" pitchFamily="34" charset="-122"/>
                    <a:cs typeface="+mn-ea"/>
                  </a:defRPr>
                </a:lvl1pPr>
              </a:lstStyle>
              <a:p>
                <a:r>
                  <a:rPr lang="en-US" altLang="zh-CN" sz="1800" dirty="0">
                    <a:solidFill>
                      <a:srgbClr val="FFFFFF"/>
                    </a:solidFill>
                    <a:latin typeface="Arial" panose="020B0604020202020204" pitchFamily="34" charset="0"/>
                    <a:sym typeface="Arial" panose="020B0604020202020204" pitchFamily="34" charset="0"/>
                  </a:rPr>
                  <a:t>   02</a:t>
                </a:r>
                <a:endParaRPr lang="zh-CN" altLang="en-US" sz="1050" dirty="0">
                  <a:solidFill>
                    <a:srgbClr val="FFFFFF"/>
                  </a:solidFill>
                  <a:latin typeface="Arial" panose="020B0604020202020204" pitchFamily="34" charset="0"/>
                  <a:sym typeface="Arial" panose="020B0604020202020204" pitchFamily="34" charset="0"/>
                </a:endParaRPr>
              </a:p>
              <a:p>
                <a:endParaRPr lang="en-US" altLang="zh-CN" sz="1100" b="1" dirty="0">
                  <a:solidFill>
                    <a:srgbClr val="FFFFFF"/>
                  </a:solidFill>
                  <a:latin typeface="Arial" panose="020B0604020202020204" pitchFamily="34" charset="0"/>
                  <a:sym typeface="Arial" panose="020B0604020202020204" pitchFamily="34" charset="0"/>
                </a:endParaRPr>
              </a:p>
            </p:txBody>
          </p:sp>
          <p:sp>
            <p:nvSpPr>
              <p:cNvPr id="23" name="矩形 22">
                <a:extLst>
                  <a:ext uri="{FF2B5EF4-FFF2-40B4-BE49-F238E27FC236}">
                    <a16:creationId xmlns:a16="http://schemas.microsoft.com/office/drawing/2014/main" id="{9D5FCF1D-5308-445E-93EC-7C1DF1AF5C1B}"/>
                  </a:ext>
                </a:extLst>
              </p:cNvPr>
              <p:cNvSpPr/>
              <p:nvPr/>
            </p:nvSpPr>
            <p:spPr>
              <a:xfrm>
                <a:off x="5758" y="3041"/>
                <a:ext cx="7795" cy="661"/>
              </a:xfrm>
              <a:prstGeom prst="rect">
                <a:avLst/>
              </a:prstGeom>
              <a:noFill/>
              <a:ln w="12700" cap="flat" cmpd="sng" algn="ctr">
                <a:solidFill>
                  <a:srgbClr val="C00000"/>
                </a:solidFill>
                <a:prstDash val="solid"/>
              </a:ln>
              <a:effectLst/>
            </p:spPr>
            <p:txBody>
              <a:bodyPr lIns="0" rIns="0" rtlCol="0" anchor="ctr"/>
              <a:lstStyle/>
              <a:p>
                <a:pPr defTabSz="1381760"/>
                <a:endParaRPr lang="zh-CN" altLang="en-US" sz="16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4" name="组合 23">
            <a:extLst>
              <a:ext uri="{FF2B5EF4-FFF2-40B4-BE49-F238E27FC236}">
                <a16:creationId xmlns:a16="http://schemas.microsoft.com/office/drawing/2014/main" id="{093DF4FF-1152-46EC-8E8D-B088B8C4B9FD}"/>
              </a:ext>
            </a:extLst>
          </p:cNvPr>
          <p:cNvGrpSpPr/>
          <p:nvPr/>
        </p:nvGrpSpPr>
        <p:grpSpPr>
          <a:xfrm>
            <a:off x="4730590" y="2240493"/>
            <a:ext cx="7432835" cy="596531"/>
            <a:chOff x="3818255" y="1607820"/>
            <a:chExt cx="5443855" cy="494665"/>
          </a:xfrm>
        </p:grpSpPr>
        <p:sp>
          <p:nvSpPr>
            <p:cNvPr id="25" name="标题 4">
              <a:extLst>
                <a:ext uri="{FF2B5EF4-FFF2-40B4-BE49-F238E27FC236}">
                  <a16:creationId xmlns:a16="http://schemas.microsoft.com/office/drawing/2014/main" id="{4BD7D72C-5B7F-4CD2-A022-E8F78F7BA36A}"/>
                </a:ext>
              </a:extLst>
            </p:cNvPr>
            <p:cNvSpPr txBox="1"/>
            <p:nvPr/>
          </p:nvSpPr>
          <p:spPr>
            <a:xfrm>
              <a:off x="4408804" y="1707515"/>
              <a:ext cx="4853306" cy="375920"/>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rgbClr val="000000"/>
                  </a:solidFill>
                  <a:latin typeface="Impact" pitchFamily="34" charset="0"/>
                  <a:ea typeface="微软雅黑" pitchFamily="34" charset="-122"/>
                  <a:cs typeface="+mn-ea"/>
                </a:defRPr>
              </a:lvl1pPr>
            </a:lstStyle>
            <a:p>
              <a:pPr algn="l"/>
              <a:r>
                <a:rPr lang="zh-CN" altLang="en-US" sz="2400" dirty="0">
                  <a:solidFill>
                    <a:srgbClr val="523824"/>
                  </a:solidFill>
                  <a:latin typeface="Arial" panose="020B0604020202020204" pitchFamily="34" charset="0"/>
                  <a:sym typeface="Arial" panose="020B0604020202020204" pitchFamily="34" charset="0"/>
                </a:rPr>
                <a:t>坚持以人民为中心</a:t>
              </a:r>
            </a:p>
          </p:txBody>
        </p:sp>
        <p:grpSp>
          <p:nvGrpSpPr>
            <p:cNvPr id="26" name="组合 25">
              <a:extLst>
                <a:ext uri="{FF2B5EF4-FFF2-40B4-BE49-F238E27FC236}">
                  <a16:creationId xmlns:a16="http://schemas.microsoft.com/office/drawing/2014/main" id="{972BE303-FFDE-4EA1-93F9-974EF36759E1}"/>
                </a:ext>
              </a:extLst>
            </p:cNvPr>
            <p:cNvGrpSpPr/>
            <p:nvPr/>
          </p:nvGrpSpPr>
          <p:grpSpPr>
            <a:xfrm>
              <a:off x="3818255" y="1607820"/>
              <a:ext cx="4949190" cy="494665"/>
              <a:chOff x="5758" y="2922"/>
              <a:chExt cx="7794" cy="779"/>
            </a:xfrm>
          </p:grpSpPr>
          <p:sp>
            <p:nvSpPr>
              <p:cNvPr id="27" name="流程图: 延期 26">
                <a:extLst>
                  <a:ext uri="{FF2B5EF4-FFF2-40B4-BE49-F238E27FC236}">
                    <a16:creationId xmlns:a16="http://schemas.microsoft.com/office/drawing/2014/main" id="{FAACCFE9-CAEB-41F3-AFA7-FC5D45811EA0}"/>
                  </a:ext>
                </a:extLst>
              </p:cNvPr>
              <p:cNvSpPr/>
              <p:nvPr/>
            </p:nvSpPr>
            <p:spPr>
              <a:xfrm rot="5400000" flipV="1">
                <a:off x="6049" y="3054"/>
                <a:ext cx="523" cy="523"/>
              </a:xfrm>
              <a:prstGeom prst="flowChartDelay">
                <a:avLst/>
              </a:prstGeom>
              <a:solidFill>
                <a:srgbClr val="C00000"/>
              </a:solidFill>
              <a:ln w="12700" cap="flat" cmpd="sng" algn="ctr">
                <a:noFill/>
                <a:prstDash val="solid"/>
              </a:ln>
              <a:effectLst/>
            </p:spPr>
            <p:txBody>
              <a:bodyPr rtlCol="0" anchor="ctr">
                <a:noAutofit/>
              </a:bodyPr>
              <a:lstStyle/>
              <a:p>
                <a:pPr lvl="0" algn="ctr"/>
                <a:endPar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标题 4">
                <a:extLst>
                  <a:ext uri="{FF2B5EF4-FFF2-40B4-BE49-F238E27FC236}">
                    <a16:creationId xmlns:a16="http://schemas.microsoft.com/office/drawing/2014/main" id="{ADAD17E2-E585-4810-A7E4-6397E915CCC2}"/>
                  </a:ext>
                </a:extLst>
              </p:cNvPr>
              <p:cNvSpPr txBox="1"/>
              <p:nvPr/>
            </p:nvSpPr>
            <p:spPr>
              <a:xfrm>
                <a:off x="5991" y="2922"/>
                <a:ext cx="639" cy="5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000000"/>
                    </a:solidFill>
                    <a:latin typeface="Impact" pitchFamily="34" charset="0"/>
                    <a:ea typeface="微软雅黑" pitchFamily="34" charset="-122"/>
                    <a:cs typeface="+mn-ea"/>
                  </a:defRPr>
                </a:lvl1pPr>
              </a:lstStyle>
              <a:p>
                <a:r>
                  <a:rPr lang="en-US" altLang="zh-CN" sz="1800" dirty="0">
                    <a:solidFill>
                      <a:srgbClr val="FFFFFF"/>
                    </a:solidFill>
                    <a:latin typeface="Arial" panose="020B0604020202020204" pitchFamily="34" charset="0"/>
                    <a:sym typeface="Arial" panose="020B0604020202020204" pitchFamily="34" charset="0"/>
                  </a:rPr>
                  <a:t>   03</a:t>
                </a:r>
                <a:endParaRPr lang="zh-CN" altLang="en-US" sz="1050" dirty="0">
                  <a:solidFill>
                    <a:srgbClr val="FFFFFF"/>
                  </a:solidFill>
                  <a:latin typeface="Arial" panose="020B0604020202020204" pitchFamily="34" charset="0"/>
                  <a:sym typeface="Arial" panose="020B0604020202020204" pitchFamily="34" charset="0"/>
                </a:endParaRPr>
              </a:p>
              <a:p>
                <a:endParaRPr lang="en-US" altLang="zh-CN" sz="1100" b="1" dirty="0">
                  <a:solidFill>
                    <a:srgbClr val="FFFFFF"/>
                  </a:solidFill>
                  <a:latin typeface="Arial" panose="020B0604020202020204" pitchFamily="34" charset="0"/>
                  <a:sym typeface="Arial" panose="020B0604020202020204" pitchFamily="34" charset="0"/>
                </a:endParaRPr>
              </a:p>
            </p:txBody>
          </p:sp>
          <p:sp>
            <p:nvSpPr>
              <p:cNvPr id="29" name="矩形 28">
                <a:extLst>
                  <a:ext uri="{FF2B5EF4-FFF2-40B4-BE49-F238E27FC236}">
                    <a16:creationId xmlns:a16="http://schemas.microsoft.com/office/drawing/2014/main" id="{88DBD1A6-9831-4B86-92B2-30FF51206128}"/>
                  </a:ext>
                </a:extLst>
              </p:cNvPr>
              <p:cNvSpPr/>
              <p:nvPr/>
            </p:nvSpPr>
            <p:spPr>
              <a:xfrm>
                <a:off x="5758" y="3041"/>
                <a:ext cx="7795" cy="661"/>
              </a:xfrm>
              <a:prstGeom prst="rect">
                <a:avLst/>
              </a:prstGeom>
              <a:noFill/>
              <a:ln w="12700" cap="flat" cmpd="sng" algn="ctr">
                <a:solidFill>
                  <a:srgbClr val="C00000"/>
                </a:solidFill>
                <a:prstDash val="solid"/>
              </a:ln>
              <a:effectLst/>
            </p:spPr>
            <p:txBody>
              <a:bodyPr lIns="0" rIns="0" rtlCol="0" anchor="ctr"/>
              <a:lstStyle/>
              <a:p>
                <a:pPr defTabSz="1381760"/>
                <a:endParaRPr lang="zh-CN" altLang="en-US" sz="16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0" name="组合 29">
            <a:extLst>
              <a:ext uri="{FF2B5EF4-FFF2-40B4-BE49-F238E27FC236}">
                <a16:creationId xmlns:a16="http://schemas.microsoft.com/office/drawing/2014/main" id="{CC053F50-BBBB-444F-A0B8-A886725BC0C4}"/>
              </a:ext>
            </a:extLst>
          </p:cNvPr>
          <p:cNvGrpSpPr/>
          <p:nvPr/>
        </p:nvGrpSpPr>
        <p:grpSpPr>
          <a:xfrm>
            <a:off x="4730590" y="2991170"/>
            <a:ext cx="7432835" cy="596531"/>
            <a:chOff x="3818255" y="1607820"/>
            <a:chExt cx="5443855" cy="494665"/>
          </a:xfrm>
        </p:grpSpPr>
        <p:sp>
          <p:nvSpPr>
            <p:cNvPr id="31" name="标题 4">
              <a:extLst>
                <a:ext uri="{FF2B5EF4-FFF2-40B4-BE49-F238E27FC236}">
                  <a16:creationId xmlns:a16="http://schemas.microsoft.com/office/drawing/2014/main" id="{0837E7B1-018B-4DEF-9273-09418723BF20}"/>
                </a:ext>
              </a:extLst>
            </p:cNvPr>
            <p:cNvSpPr txBox="1"/>
            <p:nvPr/>
          </p:nvSpPr>
          <p:spPr>
            <a:xfrm>
              <a:off x="4408804" y="1707515"/>
              <a:ext cx="4853306" cy="375920"/>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rgbClr val="000000"/>
                  </a:solidFill>
                  <a:latin typeface="Impact" pitchFamily="34" charset="0"/>
                  <a:ea typeface="微软雅黑" pitchFamily="34" charset="-122"/>
                  <a:cs typeface="+mn-ea"/>
                </a:defRPr>
              </a:lvl1pPr>
            </a:lstStyle>
            <a:p>
              <a:pPr algn="l"/>
              <a:r>
                <a:rPr lang="zh-CN" altLang="en-US" sz="2400" dirty="0">
                  <a:solidFill>
                    <a:srgbClr val="523824"/>
                  </a:solidFill>
                  <a:latin typeface="Arial" panose="020B0604020202020204" pitchFamily="34" charset="0"/>
                  <a:sym typeface="Arial" panose="020B0604020202020204" pitchFamily="34" charset="0"/>
                </a:rPr>
                <a:t>实现中华民族伟大复兴的中国梦</a:t>
              </a:r>
            </a:p>
          </p:txBody>
        </p:sp>
        <p:grpSp>
          <p:nvGrpSpPr>
            <p:cNvPr id="32" name="组合 31">
              <a:extLst>
                <a:ext uri="{FF2B5EF4-FFF2-40B4-BE49-F238E27FC236}">
                  <a16:creationId xmlns:a16="http://schemas.microsoft.com/office/drawing/2014/main" id="{1F8C68CC-5311-4A85-949E-8F4A2D225130}"/>
                </a:ext>
              </a:extLst>
            </p:cNvPr>
            <p:cNvGrpSpPr/>
            <p:nvPr/>
          </p:nvGrpSpPr>
          <p:grpSpPr>
            <a:xfrm>
              <a:off x="3818255" y="1607820"/>
              <a:ext cx="4949190" cy="494665"/>
              <a:chOff x="5758" y="2922"/>
              <a:chExt cx="7794" cy="779"/>
            </a:xfrm>
          </p:grpSpPr>
          <p:sp>
            <p:nvSpPr>
              <p:cNvPr id="33" name="流程图: 延期 32">
                <a:extLst>
                  <a:ext uri="{FF2B5EF4-FFF2-40B4-BE49-F238E27FC236}">
                    <a16:creationId xmlns:a16="http://schemas.microsoft.com/office/drawing/2014/main" id="{70B578CE-9278-4F79-87F7-2DB606E833E9}"/>
                  </a:ext>
                </a:extLst>
              </p:cNvPr>
              <p:cNvSpPr/>
              <p:nvPr/>
            </p:nvSpPr>
            <p:spPr>
              <a:xfrm rot="5400000" flipV="1">
                <a:off x="6049" y="3054"/>
                <a:ext cx="523" cy="523"/>
              </a:xfrm>
              <a:prstGeom prst="flowChartDelay">
                <a:avLst/>
              </a:prstGeom>
              <a:solidFill>
                <a:srgbClr val="C00000"/>
              </a:solidFill>
              <a:ln w="12700" cap="flat" cmpd="sng" algn="ctr">
                <a:noFill/>
                <a:prstDash val="solid"/>
              </a:ln>
              <a:effectLst/>
            </p:spPr>
            <p:txBody>
              <a:bodyPr rtlCol="0" anchor="ctr">
                <a:noAutofit/>
              </a:bodyPr>
              <a:lstStyle/>
              <a:p>
                <a:pPr lvl="0" algn="ctr"/>
                <a:endPar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标题 4">
                <a:extLst>
                  <a:ext uri="{FF2B5EF4-FFF2-40B4-BE49-F238E27FC236}">
                    <a16:creationId xmlns:a16="http://schemas.microsoft.com/office/drawing/2014/main" id="{0F4FD38C-70FF-4237-958B-E6670E080F53}"/>
                  </a:ext>
                </a:extLst>
              </p:cNvPr>
              <p:cNvSpPr txBox="1"/>
              <p:nvPr/>
            </p:nvSpPr>
            <p:spPr>
              <a:xfrm>
                <a:off x="5991" y="2922"/>
                <a:ext cx="639" cy="5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000000"/>
                    </a:solidFill>
                    <a:latin typeface="Impact" pitchFamily="34" charset="0"/>
                    <a:ea typeface="微软雅黑" pitchFamily="34" charset="-122"/>
                    <a:cs typeface="+mn-ea"/>
                  </a:defRPr>
                </a:lvl1pPr>
              </a:lstStyle>
              <a:p>
                <a:r>
                  <a:rPr lang="en-US" altLang="zh-CN" sz="1800" dirty="0">
                    <a:solidFill>
                      <a:srgbClr val="FFFFFF"/>
                    </a:solidFill>
                    <a:latin typeface="Arial" panose="020B0604020202020204" pitchFamily="34" charset="0"/>
                    <a:sym typeface="Arial" panose="020B0604020202020204" pitchFamily="34" charset="0"/>
                  </a:rPr>
                  <a:t>   04</a:t>
                </a:r>
                <a:endParaRPr lang="zh-CN" altLang="en-US" sz="1050" dirty="0">
                  <a:solidFill>
                    <a:srgbClr val="FFFFFF"/>
                  </a:solidFill>
                  <a:latin typeface="Arial" panose="020B0604020202020204" pitchFamily="34" charset="0"/>
                  <a:sym typeface="Arial" panose="020B0604020202020204" pitchFamily="34" charset="0"/>
                </a:endParaRPr>
              </a:p>
              <a:p>
                <a:endParaRPr lang="en-US" altLang="zh-CN" sz="1100" b="1" dirty="0">
                  <a:solidFill>
                    <a:srgbClr val="FFFFFF"/>
                  </a:solidFill>
                  <a:latin typeface="Arial" panose="020B0604020202020204" pitchFamily="34" charset="0"/>
                  <a:sym typeface="Arial" panose="020B0604020202020204" pitchFamily="34" charset="0"/>
                </a:endParaRPr>
              </a:p>
            </p:txBody>
          </p:sp>
          <p:sp>
            <p:nvSpPr>
              <p:cNvPr id="35" name="矩形 34">
                <a:extLst>
                  <a:ext uri="{FF2B5EF4-FFF2-40B4-BE49-F238E27FC236}">
                    <a16:creationId xmlns:a16="http://schemas.microsoft.com/office/drawing/2014/main" id="{F9A91B66-223E-4A35-A6CC-B38C58340AB8}"/>
                  </a:ext>
                </a:extLst>
              </p:cNvPr>
              <p:cNvSpPr/>
              <p:nvPr/>
            </p:nvSpPr>
            <p:spPr>
              <a:xfrm>
                <a:off x="5758" y="3041"/>
                <a:ext cx="7795" cy="661"/>
              </a:xfrm>
              <a:prstGeom prst="rect">
                <a:avLst/>
              </a:prstGeom>
              <a:noFill/>
              <a:ln w="12700" cap="flat" cmpd="sng" algn="ctr">
                <a:solidFill>
                  <a:srgbClr val="C00000"/>
                </a:solidFill>
                <a:prstDash val="solid"/>
              </a:ln>
              <a:effectLst/>
            </p:spPr>
            <p:txBody>
              <a:bodyPr lIns="0" rIns="0" rtlCol="0" anchor="ctr"/>
              <a:lstStyle/>
              <a:p>
                <a:pPr defTabSz="1381760"/>
                <a:endParaRPr lang="zh-CN" altLang="en-US" sz="16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6" name="组合 35">
            <a:extLst>
              <a:ext uri="{FF2B5EF4-FFF2-40B4-BE49-F238E27FC236}">
                <a16:creationId xmlns:a16="http://schemas.microsoft.com/office/drawing/2014/main" id="{33B38953-F564-4B4C-9CBC-129EE538BE7D}"/>
              </a:ext>
            </a:extLst>
          </p:cNvPr>
          <p:cNvGrpSpPr/>
          <p:nvPr/>
        </p:nvGrpSpPr>
        <p:grpSpPr>
          <a:xfrm>
            <a:off x="4730590" y="3741847"/>
            <a:ext cx="7432835" cy="596531"/>
            <a:chOff x="3818255" y="1607820"/>
            <a:chExt cx="5443855" cy="494665"/>
          </a:xfrm>
        </p:grpSpPr>
        <p:sp>
          <p:nvSpPr>
            <p:cNvPr id="37" name="标题 4">
              <a:extLst>
                <a:ext uri="{FF2B5EF4-FFF2-40B4-BE49-F238E27FC236}">
                  <a16:creationId xmlns:a16="http://schemas.microsoft.com/office/drawing/2014/main" id="{6B72EAD6-3967-42A6-A784-6840B4E9DFFC}"/>
                </a:ext>
              </a:extLst>
            </p:cNvPr>
            <p:cNvSpPr txBox="1"/>
            <p:nvPr/>
          </p:nvSpPr>
          <p:spPr>
            <a:xfrm>
              <a:off x="4408804" y="1707515"/>
              <a:ext cx="4853306" cy="375920"/>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rgbClr val="000000"/>
                  </a:solidFill>
                  <a:latin typeface="Impact" pitchFamily="34" charset="0"/>
                  <a:ea typeface="微软雅黑" pitchFamily="34" charset="-122"/>
                  <a:cs typeface="+mn-ea"/>
                </a:defRPr>
              </a:lvl1pPr>
            </a:lstStyle>
            <a:p>
              <a:pPr algn="l"/>
              <a:r>
                <a:rPr lang="zh-CN" altLang="en-US" sz="2400" dirty="0">
                  <a:solidFill>
                    <a:srgbClr val="523824"/>
                  </a:solidFill>
                  <a:latin typeface="Arial" panose="020B0604020202020204" pitchFamily="34" charset="0"/>
                  <a:sym typeface="Arial" panose="020B0604020202020204" pitchFamily="34" charset="0"/>
                </a:rPr>
                <a:t>开启全面建设社会主义现代化国家新征程</a:t>
              </a:r>
            </a:p>
          </p:txBody>
        </p:sp>
        <p:grpSp>
          <p:nvGrpSpPr>
            <p:cNvPr id="38" name="组合 37">
              <a:extLst>
                <a:ext uri="{FF2B5EF4-FFF2-40B4-BE49-F238E27FC236}">
                  <a16:creationId xmlns:a16="http://schemas.microsoft.com/office/drawing/2014/main" id="{73252428-B63B-4A97-8E0E-967AE2362310}"/>
                </a:ext>
              </a:extLst>
            </p:cNvPr>
            <p:cNvGrpSpPr/>
            <p:nvPr/>
          </p:nvGrpSpPr>
          <p:grpSpPr>
            <a:xfrm>
              <a:off x="3818255" y="1607820"/>
              <a:ext cx="4949190" cy="494665"/>
              <a:chOff x="5758" y="2922"/>
              <a:chExt cx="7794" cy="779"/>
            </a:xfrm>
          </p:grpSpPr>
          <p:sp>
            <p:nvSpPr>
              <p:cNvPr id="39" name="流程图: 延期 38">
                <a:extLst>
                  <a:ext uri="{FF2B5EF4-FFF2-40B4-BE49-F238E27FC236}">
                    <a16:creationId xmlns:a16="http://schemas.microsoft.com/office/drawing/2014/main" id="{71935DBB-A70E-4E5B-962D-A4F0CA58F051}"/>
                  </a:ext>
                </a:extLst>
              </p:cNvPr>
              <p:cNvSpPr/>
              <p:nvPr/>
            </p:nvSpPr>
            <p:spPr>
              <a:xfrm rot="5400000" flipV="1">
                <a:off x="6049" y="3054"/>
                <a:ext cx="523" cy="523"/>
              </a:xfrm>
              <a:prstGeom prst="flowChartDelay">
                <a:avLst/>
              </a:prstGeom>
              <a:solidFill>
                <a:srgbClr val="C00000"/>
              </a:solidFill>
              <a:ln w="12700" cap="flat" cmpd="sng" algn="ctr">
                <a:noFill/>
                <a:prstDash val="solid"/>
              </a:ln>
              <a:effectLst/>
            </p:spPr>
            <p:txBody>
              <a:bodyPr rtlCol="0" anchor="ctr">
                <a:noAutofit/>
              </a:bodyPr>
              <a:lstStyle/>
              <a:p>
                <a:pPr lvl="0" algn="ctr"/>
                <a:endPar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标题 4">
                <a:extLst>
                  <a:ext uri="{FF2B5EF4-FFF2-40B4-BE49-F238E27FC236}">
                    <a16:creationId xmlns:a16="http://schemas.microsoft.com/office/drawing/2014/main" id="{E5B45A79-0947-44D1-AEE6-6EC272419803}"/>
                  </a:ext>
                </a:extLst>
              </p:cNvPr>
              <p:cNvSpPr txBox="1"/>
              <p:nvPr/>
            </p:nvSpPr>
            <p:spPr>
              <a:xfrm>
                <a:off x="5991" y="2922"/>
                <a:ext cx="639" cy="5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000000"/>
                    </a:solidFill>
                    <a:latin typeface="Impact" pitchFamily="34" charset="0"/>
                    <a:ea typeface="微软雅黑" pitchFamily="34" charset="-122"/>
                    <a:cs typeface="+mn-ea"/>
                  </a:defRPr>
                </a:lvl1pPr>
              </a:lstStyle>
              <a:p>
                <a:r>
                  <a:rPr lang="en-US" altLang="zh-CN" sz="1800" dirty="0">
                    <a:solidFill>
                      <a:srgbClr val="FFFFFF"/>
                    </a:solidFill>
                    <a:latin typeface="Arial" panose="020B0604020202020204" pitchFamily="34" charset="0"/>
                    <a:sym typeface="Arial" panose="020B0604020202020204" pitchFamily="34" charset="0"/>
                  </a:rPr>
                  <a:t>   05</a:t>
                </a:r>
                <a:endParaRPr lang="zh-CN" altLang="en-US" sz="1050" dirty="0">
                  <a:solidFill>
                    <a:srgbClr val="FFFFFF"/>
                  </a:solidFill>
                  <a:latin typeface="Arial" panose="020B0604020202020204" pitchFamily="34" charset="0"/>
                  <a:sym typeface="Arial" panose="020B0604020202020204" pitchFamily="34" charset="0"/>
                </a:endParaRPr>
              </a:p>
              <a:p>
                <a:endParaRPr lang="en-US" altLang="zh-CN" sz="1100" b="1" dirty="0">
                  <a:solidFill>
                    <a:srgbClr val="FFFFFF"/>
                  </a:solidFill>
                  <a:latin typeface="Arial" panose="020B0604020202020204" pitchFamily="34" charset="0"/>
                  <a:sym typeface="Arial" panose="020B0604020202020204" pitchFamily="34" charset="0"/>
                </a:endParaRPr>
              </a:p>
            </p:txBody>
          </p:sp>
          <p:sp>
            <p:nvSpPr>
              <p:cNvPr id="41" name="矩形 40">
                <a:extLst>
                  <a:ext uri="{FF2B5EF4-FFF2-40B4-BE49-F238E27FC236}">
                    <a16:creationId xmlns:a16="http://schemas.microsoft.com/office/drawing/2014/main" id="{2EA99F84-BAFD-4D03-A6F3-D3C5AE7924B9}"/>
                  </a:ext>
                </a:extLst>
              </p:cNvPr>
              <p:cNvSpPr/>
              <p:nvPr/>
            </p:nvSpPr>
            <p:spPr>
              <a:xfrm>
                <a:off x="5758" y="3041"/>
                <a:ext cx="7795" cy="661"/>
              </a:xfrm>
              <a:prstGeom prst="rect">
                <a:avLst/>
              </a:prstGeom>
              <a:noFill/>
              <a:ln w="12700" cap="flat" cmpd="sng" algn="ctr">
                <a:solidFill>
                  <a:srgbClr val="C00000"/>
                </a:solidFill>
                <a:prstDash val="solid"/>
              </a:ln>
              <a:effectLst/>
            </p:spPr>
            <p:txBody>
              <a:bodyPr lIns="0" rIns="0" rtlCol="0" anchor="ctr"/>
              <a:lstStyle/>
              <a:p>
                <a:pPr defTabSz="1381760"/>
                <a:endParaRPr lang="zh-CN" altLang="en-US" sz="16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2" name="组合 41">
            <a:extLst>
              <a:ext uri="{FF2B5EF4-FFF2-40B4-BE49-F238E27FC236}">
                <a16:creationId xmlns:a16="http://schemas.microsoft.com/office/drawing/2014/main" id="{33B38953-F564-4B4C-9CBC-129EE538BE7D}"/>
              </a:ext>
            </a:extLst>
          </p:cNvPr>
          <p:cNvGrpSpPr/>
          <p:nvPr/>
        </p:nvGrpSpPr>
        <p:grpSpPr>
          <a:xfrm>
            <a:off x="4730590" y="4492522"/>
            <a:ext cx="7432835" cy="596531"/>
            <a:chOff x="3818255" y="1607820"/>
            <a:chExt cx="5443855" cy="494665"/>
          </a:xfrm>
        </p:grpSpPr>
        <p:sp>
          <p:nvSpPr>
            <p:cNvPr id="43" name="标题 4">
              <a:extLst>
                <a:ext uri="{FF2B5EF4-FFF2-40B4-BE49-F238E27FC236}">
                  <a16:creationId xmlns:a16="http://schemas.microsoft.com/office/drawing/2014/main" id="{6B72EAD6-3967-42A6-A784-6840B4E9DFFC}"/>
                </a:ext>
              </a:extLst>
            </p:cNvPr>
            <p:cNvSpPr txBox="1"/>
            <p:nvPr/>
          </p:nvSpPr>
          <p:spPr>
            <a:xfrm>
              <a:off x="4408804" y="1707515"/>
              <a:ext cx="4853306" cy="375920"/>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rgbClr val="000000"/>
                  </a:solidFill>
                  <a:latin typeface="Impact" pitchFamily="34" charset="0"/>
                  <a:ea typeface="微软雅黑" pitchFamily="34" charset="-122"/>
                  <a:cs typeface="+mn-ea"/>
                </a:defRPr>
              </a:lvl1pPr>
            </a:lstStyle>
            <a:p>
              <a:pPr algn="l"/>
              <a:r>
                <a:rPr lang="zh-CN" altLang="en-US" sz="2000" dirty="0">
                  <a:solidFill>
                    <a:srgbClr val="523824"/>
                  </a:solidFill>
                  <a:latin typeface="Arial" panose="020B0604020202020204" pitchFamily="34" charset="0"/>
                  <a:sym typeface="Arial" panose="020B0604020202020204" pitchFamily="34" charset="0"/>
                </a:rPr>
                <a:t>中国共产党领导是中国特色社会主义最本质的特征</a:t>
              </a:r>
            </a:p>
          </p:txBody>
        </p:sp>
        <p:grpSp>
          <p:nvGrpSpPr>
            <p:cNvPr id="44" name="组合 43">
              <a:extLst>
                <a:ext uri="{FF2B5EF4-FFF2-40B4-BE49-F238E27FC236}">
                  <a16:creationId xmlns:a16="http://schemas.microsoft.com/office/drawing/2014/main" id="{73252428-B63B-4A97-8E0E-967AE2362310}"/>
                </a:ext>
              </a:extLst>
            </p:cNvPr>
            <p:cNvGrpSpPr/>
            <p:nvPr/>
          </p:nvGrpSpPr>
          <p:grpSpPr>
            <a:xfrm>
              <a:off x="3818255" y="1607820"/>
              <a:ext cx="4949190" cy="494665"/>
              <a:chOff x="5758" y="2922"/>
              <a:chExt cx="7794" cy="779"/>
            </a:xfrm>
          </p:grpSpPr>
          <p:sp>
            <p:nvSpPr>
              <p:cNvPr id="45" name="流程图: 延期 44">
                <a:extLst>
                  <a:ext uri="{FF2B5EF4-FFF2-40B4-BE49-F238E27FC236}">
                    <a16:creationId xmlns:a16="http://schemas.microsoft.com/office/drawing/2014/main" id="{71935DBB-A70E-4E5B-962D-A4F0CA58F051}"/>
                  </a:ext>
                </a:extLst>
              </p:cNvPr>
              <p:cNvSpPr/>
              <p:nvPr/>
            </p:nvSpPr>
            <p:spPr>
              <a:xfrm rot="5400000" flipV="1">
                <a:off x="6049" y="3054"/>
                <a:ext cx="523" cy="523"/>
              </a:xfrm>
              <a:prstGeom prst="flowChartDelay">
                <a:avLst/>
              </a:prstGeom>
              <a:solidFill>
                <a:srgbClr val="C00000"/>
              </a:solidFill>
              <a:ln w="12700" cap="flat" cmpd="sng" algn="ctr">
                <a:noFill/>
                <a:prstDash val="solid"/>
              </a:ln>
              <a:effectLst/>
            </p:spPr>
            <p:txBody>
              <a:bodyPr rtlCol="0" anchor="ctr">
                <a:noAutofit/>
              </a:bodyPr>
              <a:lstStyle/>
              <a:p>
                <a:pPr lvl="0" algn="ctr"/>
                <a:endPar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标题 4">
                <a:extLst>
                  <a:ext uri="{FF2B5EF4-FFF2-40B4-BE49-F238E27FC236}">
                    <a16:creationId xmlns:a16="http://schemas.microsoft.com/office/drawing/2014/main" id="{E5B45A79-0947-44D1-AEE6-6EC272419803}"/>
                  </a:ext>
                </a:extLst>
              </p:cNvPr>
              <p:cNvSpPr txBox="1"/>
              <p:nvPr/>
            </p:nvSpPr>
            <p:spPr>
              <a:xfrm>
                <a:off x="5991" y="2922"/>
                <a:ext cx="639" cy="5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000000"/>
                    </a:solidFill>
                    <a:latin typeface="Impact" pitchFamily="34" charset="0"/>
                    <a:ea typeface="微软雅黑" pitchFamily="34" charset="-122"/>
                    <a:cs typeface="+mn-ea"/>
                  </a:defRPr>
                </a:lvl1pPr>
              </a:lstStyle>
              <a:p>
                <a:r>
                  <a:rPr lang="en-US" altLang="zh-CN" sz="1800" dirty="0">
                    <a:solidFill>
                      <a:srgbClr val="FFFFFF"/>
                    </a:solidFill>
                    <a:latin typeface="Arial" panose="020B0604020202020204" pitchFamily="34" charset="0"/>
                    <a:sym typeface="Arial" panose="020B0604020202020204" pitchFamily="34" charset="0"/>
                  </a:rPr>
                  <a:t>   06</a:t>
                </a:r>
                <a:endParaRPr lang="zh-CN" altLang="en-US" sz="1050" dirty="0">
                  <a:solidFill>
                    <a:srgbClr val="FFFFFF"/>
                  </a:solidFill>
                  <a:latin typeface="Arial" panose="020B0604020202020204" pitchFamily="34" charset="0"/>
                  <a:sym typeface="Arial" panose="020B0604020202020204" pitchFamily="34" charset="0"/>
                </a:endParaRPr>
              </a:p>
              <a:p>
                <a:endParaRPr lang="en-US" altLang="zh-CN" sz="1100" b="1" dirty="0">
                  <a:solidFill>
                    <a:srgbClr val="FFFFFF"/>
                  </a:solidFill>
                  <a:latin typeface="Arial" panose="020B0604020202020204" pitchFamily="34" charset="0"/>
                  <a:sym typeface="Arial" panose="020B0604020202020204" pitchFamily="34" charset="0"/>
                </a:endParaRPr>
              </a:p>
            </p:txBody>
          </p:sp>
          <p:sp>
            <p:nvSpPr>
              <p:cNvPr id="47" name="矩形 46">
                <a:extLst>
                  <a:ext uri="{FF2B5EF4-FFF2-40B4-BE49-F238E27FC236}">
                    <a16:creationId xmlns:a16="http://schemas.microsoft.com/office/drawing/2014/main" id="{2EA99F84-BAFD-4D03-A6F3-D3C5AE7924B9}"/>
                  </a:ext>
                </a:extLst>
              </p:cNvPr>
              <p:cNvSpPr/>
              <p:nvPr/>
            </p:nvSpPr>
            <p:spPr>
              <a:xfrm>
                <a:off x="5758" y="3041"/>
                <a:ext cx="7795" cy="661"/>
              </a:xfrm>
              <a:prstGeom prst="rect">
                <a:avLst/>
              </a:prstGeom>
              <a:noFill/>
              <a:ln w="12700" cap="flat" cmpd="sng" algn="ctr">
                <a:solidFill>
                  <a:srgbClr val="C00000"/>
                </a:solidFill>
                <a:prstDash val="solid"/>
              </a:ln>
              <a:effectLst/>
            </p:spPr>
            <p:txBody>
              <a:bodyPr lIns="0" rIns="0" rtlCol="0" anchor="ctr"/>
              <a:lstStyle/>
              <a:p>
                <a:pPr defTabSz="1381760"/>
                <a:endParaRPr lang="zh-CN" altLang="en-US" sz="1600">
                  <a:solidFill>
                    <a:srgbClr val="000000">
                      <a:lumMod val="65000"/>
                      <a:lumOff val="35000"/>
                    </a:srgbClr>
                  </a:solidFill>
                  <a:latin typeface="Arial" panose="020B0604020202020204" pitchFamily="34" charset="0"/>
                  <a:ea typeface="微软雅黑" panose="020B0503020204020204" pitchFamily="34" charset="-122"/>
                  <a:sym typeface="Arial" panose="020B0604020202020204" pitchFamily="34" charset="0"/>
                </a:endParaRPr>
              </a:p>
            </p:txBody>
          </p:sp>
        </p:grpSp>
      </p:grpSp>
    </p:spTree>
    <p:extLst>
      <p:ext uri="{BB962C8B-B14F-4D97-AF65-F5344CB8AC3E}">
        <p14:creationId xmlns:p14="http://schemas.microsoft.com/office/powerpoint/2010/main" val="3677583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1000" fill="hold"/>
                                        <p:tgtEl>
                                          <p:spTgt spid="4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1899980" y="1028108"/>
            <a:ext cx="8392042"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五、开启全面建设社会主义现代化国家新征程</a:t>
            </a:r>
          </a:p>
        </p:txBody>
      </p:sp>
      <p:sp>
        <p:nvSpPr>
          <p:cNvPr id="10" name="箭头: 五边形 7">
            <a:extLst>
              <a:ext uri="{FF2B5EF4-FFF2-40B4-BE49-F238E27FC236}">
                <a16:creationId xmlns:a16="http://schemas.microsoft.com/office/drawing/2014/main" id="{BB4F0E38-E6A0-4936-9F69-D15C1DE78F25}"/>
              </a:ext>
            </a:extLst>
          </p:cNvPr>
          <p:cNvSpPr/>
          <p:nvPr/>
        </p:nvSpPr>
        <p:spPr bwMode="auto">
          <a:xfrm>
            <a:off x="1060286" y="182317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3.</a:t>
            </a:r>
            <a:r>
              <a:rPr lang="zh-CN" altLang="en-US" sz="2000" dirty="0">
                <a:solidFill>
                  <a:schemeClr val="bg1"/>
                </a:solidFill>
                <a:latin typeface="微软雅黑" panose="020B0503020204020204" pitchFamily="34" charset="-122"/>
                <a:ea typeface="微软雅黑" panose="020B0503020204020204" pitchFamily="34" charset="-122"/>
                <a:cs typeface="+mn-ea"/>
              </a:rPr>
              <a:t>分两步走全面建成社会主义现代化强国</a:t>
            </a:r>
          </a:p>
        </p:txBody>
      </p:sp>
      <p:sp>
        <p:nvSpPr>
          <p:cNvPr id="12" name="矩形 11">
            <a:extLst>
              <a:ext uri="{FF2B5EF4-FFF2-40B4-BE49-F238E27FC236}">
                <a16:creationId xmlns:a16="http://schemas.microsoft.com/office/drawing/2014/main" id="{CCE2FDC3-91B9-4866-97DB-210CA6E779DA}"/>
              </a:ext>
            </a:extLst>
          </p:cNvPr>
          <p:cNvSpPr/>
          <p:nvPr/>
        </p:nvSpPr>
        <p:spPr bwMode="auto">
          <a:xfrm>
            <a:off x="1060286" y="2543735"/>
            <a:ext cx="10085042" cy="256461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fontAlgn="base">
              <a:lnSpc>
                <a:spcPct val="150000"/>
              </a:lnSpc>
              <a:spcBef>
                <a:spcPct val="0"/>
              </a:spcBef>
              <a:spcAft>
                <a:spcPct val="0"/>
              </a:spcAft>
              <a:buFont typeface="Wingdings" panose="05000000000000000000" pitchFamily="2" charset="2"/>
              <a:buChar char="Ø"/>
            </a:pPr>
            <a:r>
              <a:rPr lang="zh-CN" altLang="en-US" sz="1600" b="1" dirty="0">
                <a:solidFill>
                  <a:srgbClr val="FF0000"/>
                </a:solidFill>
                <a:ea typeface="微软雅黑" panose="020B0503020204020204" pitchFamily="34" charset="-122"/>
                <a:cs typeface="+mn-ea"/>
              </a:rPr>
              <a:t>第一个阶段，从二〇二〇年到二〇三五年</a:t>
            </a:r>
            <a:r>
              <a:rPr lang="zh-CN" altLang="en-US" sz="1600" dirty="0">
                <a:ea typeface="微软雅黑" panose="020B0503020204020204" pitchFamily="34" charset="-122"/>
                <a:cs typeface="+mn-ea"/>
              </a:rPr>
              <a:t>，在全面建成小康社会的基础上，再奋斗十五年，</a:t>
            </a:r>
            <a:r>
              <a:rPr lang="zh-CN" altLang="en-US" sz="1600" b="1" dirty="0">
                <a:solidFill>
                  <a:srgbClr val="FF0000"/>
                </a:solidFill>
                <a:ea typeface="微软雅黑" panose="020B0503020204020204" pitchFamily="34" charset="-122"/>
                <a:cs typeface="+mn-ea"/>
              </a:rPr>
              <a:t>基本实现社会主义现代化</a:t>
            </a:r>
            <a:r>
              <a:rPr lang="zh-CN" altLang="en-US" sz="1600" dirty="0">
                <a:ea typeface="微软雅黑" panose="020B0503020204020204" pitchFamily="34" charset="-122"/>
                <a:cs typeface="+mn-ea"/>
              </a:rPr>
              <a:t>。到那时，我国经济实力、科技实力将大幅跃升，跻身创新型国家前列；人民平等参与、平等发展权利得到充分保障，法治国家、法治政府、法治社会基本建成，各方面制度更加完善，国家治理体系和治理能力现代化基本实现；社会文明程度达到新的高度，国家文化软实力显著增强，中华文化影响更加广泛深入；人民生活更为宽裕，中等收入群体比例明显提高，城乡区域发展差距和居民生活水平差距显著缩小，基本公共服务均等化基本实现，全体人民共同富裕迈出坚实步伐；现代社会治理格局基本形成，社会充满活力又和谐有序；生态环境根本好转，美丽中国目标基本实现。</a:t>
            </a:r>
            <a:endParaRPr lang="en-US" altLang="zh-CN" sz="1600" dirty="0">
              <a:ea typeface="微软雅黑" panose="020B0503020204020204" pitchFamily="34" charset="-122"/>
              <a:cs typeface="+mn-ea"/>
            </a:endParaRPr>
          </a:p>
        </p:txBody>
      </p:sp>
      <p:sp>
        <p:nvSpPr>
          <p:cNvPr id="8" name="矩形 7">
            <a:extLst>
              <a:ext uri="{FF2B5EF4-FFF2-40B4-BE49-F238E27FC236}">
                <a16:creationId xmlns:a16="http://schemas.microsoft.com/office/drawing/2014/main" id="{CCE2FDC3-91B9-4866-97DB-210CA6E779DA}"/>
              </a:ext>
            </a:extLst>
          </p:cNvPr>
          <p:cNvSpPr/>
          <p:nvPr/>
        </p:nvSpPr>
        <p:spPr bwMode="auto">
          <a:xfrm>
            <a:off x="1053479" y="5215020"/>
            <a:ext cx="10085042" cy="1453201"/>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sz="1600" b="1" dirty="0">
                <a:solidFill>
                  <a:srgbClr val="FF0000"/>
                </a:solidFill>
                <a:ea typeface="微软雅黑" panose="020B0503020204020204" pitchFamily="34" charset="-122"/>
                <a:cs typeface="+mn-ea"/>
              </a:rPr>
              <a:t>第二个阶段，从二〇三五年到本世纪中叶</a:t>
            </a:r>
            <a:r>
              <a:rPr lang="zh-CN" altLang="en-US" sz="1600" dirty="0">
                <a:ea typeface="微软雅黑" panose="020B0503020204020204" pitchFamily="34" charset="-122"/>
                <a:cs typeface="+mn-ea"/>
              </a:rPr>
              <a:t>，在基本实现现代化的基础上，再奋斗十五年，</a:t>
            </a:r>
            <a:r>
              <a:rPr lang="zh-CN" altLang="en-US" sz="1600" b="1" dirty="0">
                <a:solidFill>
                  <a:srgbClr val="FF0000"/>
                </a:solidFill>
                <a:ea typeface="微软雅黑" panose="020B0503020204020204" pitchFamily="34" charset="-122"/>
                <a:cs typeface="+mn-ea"/>
              </a:rPr>
              <a:t>把我国建成富强民主文明和谐美丽的社会主义现代化强国</a:t>
            </a:r>
            <a:r>
              <a:rPr lang="zh-CN" altLang="en-US" sz="1600" dirty="0" smtClean="0">
                <a:ea typeface="微软雅黑" panose="020B0503020204020204" pitchFamily="34" charset="-122"/>
                <a:cs typeface="+mn-ea"/>
              </a:rPr>
              <a:t>。到</a:t>
            </a:r>
            <a:r>
              <a:rPr lang="zh-CN" altLang="en-US" sz="1600" dirty="0">
                <a:ea typeface="微软雅黑" panose="020B0503020204020204" pitchFamily="34" charset="-122"/>
                <a:cs typeface="+mn-ea"/>
              </a:rPr>
              <a:t>那时，我国物质文明、政治文明、精神文明、社会文明、生态文明将全面提升，实现国家治理体系和治理能力现代化，成为综合国力和国际影响力领先的国家，全体人民共同富裕基本实现，我国人民将享有更加幸福安康的生活，中华民族将以更加昂扬的姿态屹立于世界民族之林。</a:t>
            </a:r>
            <a:endParaRPr lang="en-US" altLang="zh-CN" sz="1600" dirty="0" smtClean="0">
              <a:ea typeface="微软雅黑" panose="020B0503020204020204" pitchFamily="34" charset="-122"/>
              <a:cs typeface="+mn-ea"/>
            </a:endParaRPr>
          </a:p>
        </p:txBody>
      </p:sp>
    </p:spTree>
    <p:extLst>
      <p:ext uri="{BB962C8B-B14F-4D97-AF65-F5344CB8AC3E}">
        <p14:creationId xmlns:p14="http://schemas.microsoft.com/office/powerpoint/2010/main" val="170941326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par>
                          <p:cTn id="43" fill="hold">
                            <p:stCondLst>
                              <p:cond delay="33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0" grpId="0" animBg="1"/>
      <p:bldP spid="12"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1899980" y="1028108"/>
            <a:ext cx="8392042"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五、开启全面建设社会主义现代化国家新征程</a:t>
            </a:r>
          </a:p>
        </p:txBody>
      </p:sp>
      <p:sp>
        <p:nvSpPr>
          <p:cNvPr id="10" name="箭头: 五边形 7">
            <a:extLst>
              <a:ext uri="{FF2B5EF4-FFF2-40B4-BE49-F238E27FC236}">
                <a16:creationId xmlns:a16="http://schemas.microsoft.com/office/drawing/2014/main" id="{BB4F0E38-E6A0-4936-9F69-D15C1DE78F25}"/>
              </a:ext>
            </a:extLst>
          </p:cNvPr>
          <p:cNvSpPr/>
          <p:nvPr/>
        </p:nvSpPr>
        <p:spPr bwMode="auto">
          <a:xfrm>
            <a:off x="1060286" y="182317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4.</a:t>
            </a:r>
            <a:r>
              <a:rPr lang="zh-CN" altLang="en-US" sz="2000" dirty="0">
                <a:solidFill>
                  <a:schemeClr val="bg1"/>
                </a:solidFill>
                <a:latin typeface="微软雅黑" panose="020B0503020204020204" pitchFamily="34" charset="-122"/>
                <a:ea typeface="微软雅黑" panose="020B0503020204020204" pitchFamily="34" charset="-122"/>
                <a:cs typeface="+mn-ea"/>
              </a:rPr>
              <a:t>全面用好我国发展的重要战略机遇期</a:t>
            </a:r>
          </a:p>
        </p:txBody>
      </p:sp>
      <p:sp>
        <p:nvSpPr>
          <p:cNvPr id="12" name="矩形 11">
            <a:extLst>
              <a:ext uri="{FF2B5EF4-FFF2-40B4-BE49-F238E27FC236}">
                <a16:creationId xmlns:a16="http://schemas.microsoft.com/office/drawing/2014/main" id="{CCE2FDC3-91B9-4866-97DB-210CA6E779DA}"/>
              </a:ext>
            </a:extLst>
          </p:cNvPr>
          <p:cNvSpPr/>
          <p:nvPr/>
        </p:nvSpPr>
        <p:spPr bwMode="auto">
          <a:xfrm>
            <a:off x="1060286" y="2543734"/>
            <a:ext cx="10085042" cy="4193495"/>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fontAlgn="base">
              <a:lnSpc>
                <a:spcPct val="150000"/>
              </a:lnSpc>
              <a:spcBef>
                <a:spcPct val="0"/>
              </a:spcBef>
              <a:spcAft>
                <a:spcPct val="0"/>
              </a:spcAft>
              <a:buFont typeface="Wingdings" panose="05000000000000000000" pitchFamily="2" charset="2"/>
              <a:buChar char="Ø"/>
            </a:pPr>
            <a:r>
              <a:rPr lang="zh-CN" altLang="en-US" sz="1600" b="1" dirty="0">
                <a:solidFill>
                  <a:srgbClr val="FF0000"/>
                </a:solidFill>
                <a:ea typeface="微软雅黑" panose="020B0503020204020204" pitchFamily="34" charset="-122"/>
                <a:cs typeface="+mn-ea"/>
              </a:rPr>
              <a:t>一是加快经济结构优化升级带来新机遇。</a:t>
            </a:r>
            <a:r>
              <a:rPr lang="zh-CN" altLang="en-US" sz="1600" dirty="0">
                <a:ea typeface="微软雅黑" panose="020B0503020204020204" pitchFamily="34" charset="-122"/>
                <a:cs typeface="+mn-ea"/>
              </a:rPr>
              <a:t>全球新一轮科技革命和产业变革同我国经济结构优化升级交汇融合。只有加快经济结构优化升级、推动高质量发展，才能构建起面向未来的经济结构</a:t>
            </a:r>
            <a:r>
              <a:rPr lang="zh-CN" altLang="en-US" sz="1600" dirty="0" smtClean="0">
                <a:ea typeface="微软雅黑" panose="020B0503020204020204" pitchFamily="34" charset="-122"/>
                <a:cs typeface="+mn-ea"/>
              </a:rPr>
              <a:t>。</a:t>
            </a:r>
            <a:endParaRPr lang="en-US" altLang="zh-CN" sz="1600" dirty="0" smtClean="0">
              <a:ea typeface="微软雅黑" panose="020B0503020204020204" pitchFamily="34" charset="-122"/>
              <a:cs typeface="+mn-ea"/>
            </a:endParaRPr>
          </a:p>
          <a:p>
            <a:pPr marL="342900" indent="-342900" fontAlgn="base">
              <a:lnSpc>
                <a:spcPct val="150000"/>
              </a:lnSpc>
              <a:spcBef>
                <a:spcPct val="0"/>
              </a:spcBef>
              <a:spcAft>
                <a:spcPct val="0"/>
              </a:spcAft>
              <a:buFont typeface="Wingdings" panose="05000000000000000000" pitchFamily="2" charset="2"/>
              <a:buChar char="Ø"/>
            </a:pPr>
            <a:r>
              <a:rPr lang="zh-CN" altLang="en-US" sz="1600" b="1" dirty="0" smtClean="0">
                <a:solidFill>
                  <a:srgbClr val="FF0000"/>
                </a:solidFill>
                <a:ea typeface="微软雅黑" panose="020B0503020204020204" pitchFamily="34" charset="-122"/>
                <a:cs typeface="+mn-ea"/>
              </a:rPr>
              <a:t>二</a:t>
            </a:r>
            <a:r>
              <a:rPr lang="zh-CN" altLang="en-US" sz="1600" b="1" dirty="0">
                <a:solidFill>
                  <a:srgbClr val="FF0000"/>
                </a:solidFill>
                <a:ea typeface="微软雅黑" panose="020B0503020204020204" pitchFamily="34" charset="-122"/>
                <a:cs typeface="+mn-ea"/>
              </a:rPr>
              <a:t>是提升科技创新能力带来新机遇。</a:t>
            </a:r>
            <a:r>
              <a:rPr lang="zh-CN" altLang="en-US" sz="1600" dirty="0">
                <a:ea typeface="微软雅黑" panose="020B0503020204020204" pitchFamily="34" charset="-122"/>
                <a:cs typeface="+mn-ea"/>
              </a:rPr>
              <a:t>核心技术受制于人是我们最大的隐患，不掌握核心技术，我们就会被卡脖子、牵鼻子。必须坚持自主创新、自力更生、奋起直追，在关键核心技术创新上取得重大突破，为我国经济发展增添新的动能和优势</a:t>
            </a:r>
            <a:r>
              <a:rPr lang="zh-CN" altLang="en-US" sz="1600" dirty="0" smtClean="0">
                <a:ea typeface="微软雅黑" panose="020B0503020204020204" pitchFamily="34" charset="-122"/>
                <a:cs typeface="+mn-ea"/>
              </a:rPr>
              <a:t>。</a:t>
            </a:r>
            <a:endParaRPr lang="en-US" altLang="zh-CN" sz="1600" dirty="0" smtClean="0">
              <a:ea typeface="微软雅黑" panose="020B0503020204020204" pitchFamily="34" charset="-122"/>
              <a:cs typeface="+mn-ea"/>
            </a:endParaRPr>
          </a:p>
          <a:p>
            <a:pPr marL="342900" indent="-342900" fontAlgn="base">
              <a:lnSpc>
                <a:spcPct val="150000"/>
              </a:lnSpc>
              <a:spcBef>
                <a:spcPct val="0"/>
              </a:spcBef>
              <a:spcAft>
                <a:spcPct val="0"/>
              </a:spcAft>
              <a:buFont typeface="Wingdings" panose="05000000000000000000" pitchFamily="2" charset="2"/>
              <a:buChar char="Ø"/>
            </a:pPr>
            <a:r>
              <a:rPr lang="zh-CN" altLang="en-US" sz="1600" b="1" dirty="0" smtClean="0">
                <a:solidFill>
                  <a:srgbClr val="FF0000"/>
                </a:solidFill>
                <a:ea typeface="微软雅黑" panose="020B0503020204020204" pitchFamily="34" charset="-122"/>
                <a:cs typeface="+mn-ea"/>
              </a:rPr>
              <a:t>三</a:t>
            </a:r>
            <a:r>
              <a:rPr lang="zh-CN" altLang="en-US" sz="1600" b="1" dirty="0">
                <a:solidFill>
                  <a:srgbClr val="FF0000"/>
                </a:solidFill>
                <a:ea typeface="微软雅黑" panose="020B0503020204020204" pitchFamily="34" charset="-122"/>
                <a:cs typeface="+mn-ea"/>
              </a:rPr>
              <a:t>是深化改革开放带来新机遇。</a:t>
            </a:r>
            <a:r>
              <a:rPr lang="zh-CN" altLang="en-US" sz="1600" dirty="0">
                <a:ea typeface="微软雅黑" panose="020B0503020204020204" pitchFamily="34" charset="-122"/>
                <a:cs typeface="+mn-ea"/>
              </a:rPr>
              <a:t>我国经济要发展壮大，就必须到世界经济大海中去搏击。要把改革之路走得更快、开放之门开得更大，以改革开放新突破带来社会生产力大跃升</a:t>
            </a:r>
            <a:r>
              <a:rPr lang="zh-CN" altLang="en-US" sz="1600" dirty="0" smtClean="0">
                <a:ea typeface="微软雅黑" panose="020B0503020204020204" pitchFamily="34" charset="-122"/>
                <a:cs typeface="+mn-ea"/>
              </a:rPr>
              <a:t>。</a:t>
            </a:r>
            <a:endParaRPr lang="en-US" altLang="zh-CN" sz="1600" dirty="0" smtClean="0">
              <a:ea typeface="微软雅黑" panose="020B0503020204020204" pitchFamily="34" charset="-122"/>
              <a:cs typeface="+mn-ea"/>
            </a:endParaRPr>
          </a:p>
          <a:p>
            <a:pPr marL="342900" indent="-342900" fontAlgn="base">
              <a:lnSpc>
                <a:spcPct val="150000"/>
              </a:lnSpc>
              <a:spcBef>
                <a:spcPct val="0"/>
              </a:spcBef>
              <a:spcAft>
                <a:spcPct val="0"/>
              </a:spcAft>
              <a:buFont typeface="Wingdings" panose="05000000000000000000" pitchFamily="2" charset="2"/>
              <a:buChar char="Ø"/>
            </a:pPr>
            <a:r>
              <a:rPr lang="zh-CN" altLang="en-US" sz="1600" b="1" dirty="0" smtClean="0">
                <a:solidFill>
                  <a:srgbClr val="FF0000"/>
                </a:solidFill>
                <a:ea typeface="微软雅黑" panose="020B0503020204020204" pitchFamily="34" charset="-122"/>
                <a:cs typeface="+mn-ea"/>
              </a:rPr>
              <a:t>四</a:t>
            </a:r>
            <a:r>
              <a:rPr lang="zh-CN" altLang="en-US" sz="1600" b="1" dirty="0">
                <a:solidFill>
                  <a:srgbClr val="FF0000"/>
                </a:solidFill>
                <a:ea typeface="微软雅黑" panose="020B0503020204020204" pitchFamily="34" charset="-122"/>
                <a:cs typeface="+mn-ea"/>
              </a:rPr>
              <a:t>是加快绿色发展带来新机遇。</a:t>
            </a:r>
            <a:r>
              <a:rPr lang="zh-CN" altLang="en-US" sz="1600" dirty="0">
                <a:ea typeface="微软雅黑" panose="020B0503020204020204" pitchFamily="34" charset="-122"/>
                <a:cs typeface="+mn-ea"/>
              </a:rPr>
              <a:t>气候变化是人类面临的共同挑战，各国期待我国发挥引领作用。要加大生态文明建设力度，既推动经济可持续发展，又拓展这个领域的国际合作和发展空间</a:t>
            </a:r>
            <a:r>
              <a:rPr lang="zh-CN" altLang="en-US" sz="1600" dirty="0" smtClean="0">
                <a:ea typeface="微软雅黑" panose="020B0503020204020204" pitchFamily="34" charset="-122"/>
                <a:cs typeface="+mn-ea"/>
              </a:rPr>
              <a:t>。</a:t>
            </a:r>
            <a:endParaRPr lang="en-US" altLang="zh-CN" sz="1600" dirty="0" smtClean="0">
              <a:ea typeface="微软雅黑" panose="020B0503020204020204" pitchFamily="34" charset="-122"/>
              <a:cs typeface="+mn-ea"/>
            </a:endParaRPr>
          </a:p>
          <a:p>
            <a:pPr marL="342900" indent="-342900" fontAlgn="base">
              <a:lnSpc>
                <a:spcPct val="150000"/>
              </a:lnSpc>
              <a:spcBef>
                <a:spcPct val="0"/>
              </a:spcBef>
              <a:spcAft>
                <a:spcPct val="0"/>
              </a:spcAft>
              <a:buFont typeface="Wingdings" panose="05000000000000000000" pitchFamily="2" charset="2"/>
              <a:buChar char="Ø"/>
            </a:pPr>
            <a:r>
              <a:rPr lang="zh-CN" altLang="en-US" sz="1600" b="1" dirty="0" smtClean="0">
                <a:solidFill>
                  <a:srgbClr val="FF0000"/>
                </a:solidFill>
                <a:ea typeface="微软雅黑" panose="020B0503020204020204" pitchFamily="34" charset="-122"/>
                <a:cs typeface="+mn-ea"/>
              </a:rPr>
              <a:t>五</a:t>
            </a:r>
            <a:r>
              <a:rPr lang="zh-CN" altLang="en-US" sz="1600" b="1" dirty="0">
                <a:solidFill>
                  <a:srgbClr val="FF0000"/>
                </a:solidFill>
                <a:ea typeface="微软雅黑" panose="020B0503020204020204" pitchFamily="34" charset="-122"/>
                <a:cs typeface="+mn-ea"/>
              </a:rPr>
              <a:t>是参与全球经济治理体系变革带来新机遇。</a:t>
            </a:r>
            <a:r>
              <a:rPr lang="zh-CN" altLang="en-US" sz="1600" dirty="0">
                <a:ea typeface="微软雅黑" panose="020B0503020204020204" pitchFamily="34" charset="-122"/>
                <a:cs typeface="+mn-ea"/>
              </a:rPr>
              <a:t>当前全球经济治理体系变革处于重要时期，我国完全可以发挥更大作用，推动建设开放型世界经济，为经济发展营造更好的外部环境。</a:t>
            </a:r>
            <a:endParaRPr lang="en-US" altLang="zh-CN" sz="1600" dirty="0">
              <a:ea typeface="微软雅黑" panose="020B0503020204020204" pitchFamily="34" charset="-122"/>
              <a:cs typeface="+mn-ea"/>
            </a:endParaRPr>
          </a:p>
        </p:txBody>
      </p:sp>
    </p:spTree>
    <p:extLst>
      <p:ext uri="{BB962C8B-B14F-4D97-AF65-F5344CB8AC3E}">
        <p14:creationId xmlns:p14="http://schemas.microsoft.com/office/powerpoint/2010/main" val="47248758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0"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1079243" y="1028108"/>
            <a:ext cx="10033516"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六、中国共产党领导是中国特色社会主义最本质的特征</a:t>
            </a:r>
          </a:p>
        </p:txBody>
      </p:sp>
      <p:sp>
        <p:nvSpPr>
          <p:cNvPr id="10" name="箭头: 五边形 7">
            <a:extLst>
              <a:ext uri="{FF2B5EF4-FFF2-40B4-BE49-F238E27FC236}">
                <a16:creationId xmlns:a16="http://schemas.microsoft.com/office/drawing/2014/main" id="{BB4F0E38-E6A0-4936-9F69-D15C1DE78F25}"/>
              </a:ext>
            </a:extLst>
          </p:cNvPr>
          <p:cNvSpPr/>
          <p:nvPr/>
        </p:nvSpPr>
        <p:spPr bwMode="auto">
          <a:xfrm>
            <a:off x="2630406" y="186630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1.</a:t>
            </a:r>
            <a:r>
              <a:rPr lang="zh-CN" altLang="en-US" sz="2000" dirty="0">
                <a:solidFill>
                  <a:schemeClr val="bg1"/>
                </a:solidFill>
                <a:latin typeface="微软雅黑" panose="020B0503020204020204" pitchFamily="34" charset="-122"/>
                <a:ea typeface="微软雅黑" panose="020B0503020204020204" pitchFamily="34" charset="-122"/>
                <a:cs typeface="+mn-ea"/>
              </a:rPr>
              <a:t>党政军民学，东西南北中，党是领导一切的</a:t>
            </a:r>
          </a:p>
        </p:txBody>
      </p:sp>
      <p:sp>
        <p:nvSpPr>
          <p:cNvPr id="13" name="箭头: 五边形 7">
            <a:extLst>
              <a:ext uri="{FF2B5EF4-FFF2-40B4-BE49-F238E27FC236}">
                <a16:creationId xmlns:a16="http://schemas.microsoft.com/office/drawing/2014/main" id="{BB4F0E38-E6A0-4936-9F69-D15C1DE78F25}"/>
              </a:ext>
            </a:extLst>
          </p:cNvPr>
          <p:cNvSpPr/>
          <p:nvPr/>
        </p:nvSpPr>
        <p:spPr bwMode="auto">
          <a:xfrm>
            <a:off x="2630406" y="282770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2.</a:t>
            </a:r>
            <a:r>
              <a:rPr lang="zh-CN" altLang="en-US" sz="2000" dirty="0">
                <a:solidFill>
                  <a:schemeClr val="bg1"/>
                </a:solidFill>
                <a:latin typeface="微软雅黑" panose="020B0503020204020204" pitchFamily="34" charset="-122"/>
                <a:ea typeface="微软雅黑" panose="020B0503020204020204" pitchFamily="34" charset="-122"/>
                <a:cs typeface="+mn-ea"/>
              </a:rPr>
              <a:t>坚决维护习近平总书记党中央的核心、全党的核心地位</a:t>
            </a:r>
          </a:p>
        </p:txBody>
      </p:sp>
      <p:sp>
        <p:nvSpPr>
          <p:cNvPr id="14" name="箭头: 五边形 7">
            <a:extLst>
              <a:ext uri="{FF2B5EF4-FFF2-40B4-BE49-F238E27FC236}">
                <a16:creationId xmlns:a16="http://schemas.microsoft.com/office/drawing/2014/main" id="{BB4F0E38-E6A0-4936-9F69-D15C1DE78F25}"/>
              </a:ext>
            </a:extLst>
          </p:cNvPr>
          <p:cNvSpPr/>
          <p:nvPr/>
        </p:nvSpPr>
        <p:spPr bwMode="auto">
          <a:xfrm>
            <a:off x="2630406" y="378910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3.</a:t>
            </a:r>
            <a:r>
              <a:rPr lang="zh-CN" altLang="en-US" sz="2000" dirty="0">
                <a:solidFill>
                  <a:schemeClr val="bg1"/>
                </a:solidFill>
                <a:latin typeface="微软雅黑" panose="020B0503020204020204" pitchFamily="34" charset="-122"/>
                <a:ea typeface="微软雅黑" panose="020B0503020204020204" pitchFamily="34" charset="-122"/>
                <a:cs typeface="+mn-ea"/>
              </a:rPr>
              <a:t>坚决维护党中央权威和集中统一领导</a:t>
            </a:r>
          </a:p>
        </p:txBody>
      </p:sp>
      <p:sp>
        <p:nvSpPr>
          <p:cNvPr id="15" name="箭头: 五边形 7">
            <a:extLst>
              <a:ext uri="{FF2B5EF4-FFF2-40B4-BE49-F238E27FC236}">
                <a16:creationId xmlns:a16="http://schemas.microsoft.com/office/drawing/2014/main" id="{BB4F0E38-E6A0-4936-9F69-D15C1DE78F25}"/>
              </a:ext>
            </a:extLst>
          </p:cNvPr>
          <p:cNvSpPr/>
          <p:nvPr/>
        </p:nvSpPr>
        <p:spPr bwMode="auto">
          <a:xfrm>
            <a:off x="2630406" y="475050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4.</a:t>
            </a:r>
            <a:r>
              <a:rPr lang="zh-CN" altLang="en-US" sz="2000" dirty="0">
                <a:solidFill>
                  <a:schemeClr val="bg1"/>
                </a:solidFill>
                <a:latin typeface="微软雅黑" panose="020B0503020204020204" pitchFamily="34" charset="-122"/>
                <a:ea typeface="微软雅黑" panose="020B0503020204020204" pitchFamily="34" charset="-122"/>
                <a:cs typeface="+mn-ea"/>
              </a:rPr>
              <a:t>完善坚持党的领导的体制机制</a:t>
            </a:r>
          </a:p>
        </p:txBody>
      </p:sp>
      <p:sp>
        <p:nvSpPr>
          <p:cNvPr id="12" name="箭头: 五边形 7">
            <a:extLst>
              <a:ext uri="{FF2B5EF4-FFF2-40B4-BE49-F238E27FC236}">
                <a16:creationId xmlns:a16="http://schemas.microsoft.com/office/drawing/2014/main" id="{BB4F0E38-E6A0-4936-9F69-D15C1DE78F25}"/>
              </a:ext>
            </a:extLst>
          </p:cNvPr>
          <p:cNvSpPr/>
          <p:nvPr/>
        </p:nvSpPr>
        <p:spPr bwMode="auto">
          <a:xfrm>
            <a:off x="2630406" y="5711900"/>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5.</a:t>
            </a:r>
            <a:r>
              <a:rPr lang="zh-CN" altLang="en-US" sz="2000" dirty="0">
                <a:solidFill>
                  <a:schemeClr val="bg1"/>
                </a:solidFill>
                <a:latin typeface="微软雅黑" panose="020B0503020204020204" pitchFamily="34" charset="-122"/>
                <a:ea typeface="微软雅黑" panose="020B0503020204020204" pitchFamily="34" charset="-122"/>
                <a:cs typeface="+mn-ea"/>
              </a:rPr>
              <a:t>全面增强党的执政本领</a:t>
            </a:r>
          </a:p>
        </p:txBody>
      </p:sp>
    </p:spTree>
    <p:extLst>
      <p:ext uri="{BB962C8B-B14F-4D97-AF65-F5344CB8AC3E}">
        <p14:creationId xmlns:p14="http://schemas.microsoft.com/office/powerpoint/2010/main" val="3154581346"/>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0-#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childTnLst>
                          </p:cTn>
                        </p:par>
                        <p:par>
                          <p:cTn id="44" fill="hold">
                            <p:stCondLst>
                              <p:cond delay="3300"/>
                            </p:stCondLst>
                            <p:childTnLst>
                              <p:par>
                                <p:cTn id="45" presetID="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childTnLst>
                          </p:cTn>
                        </p:par>
                        <p:par>
                          <p:cTn id="49" fill="hold">
                            <p:stCondLst>
                              <p:cond delay="3800"/>
                            </p:stCondLst>
                            <p:childTnLst>
                              <p:par>
                                <p:cTn id="50" presetID="2" presetClass="entr" presetSubtype="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0-#ppt_w/2"/>
                                          </p:val>
                                        </p:tav>
                                        <p:tav tm="100000">
                                          <p:val>
                                            <p:strVal val="#ppt_x"/>
                                          </p:val>
                                        </p:tav>
                                      </p:tavLst>
                                    </p:anim>
                                    <p:anim calcmode="lin" valueType="num">
                                      <p:cBhvr additive="base">
                                        <p:cTn id="53" dur="500" fill="hold"/>
                                        <p:tgtEl>
                                          <p:spTgt spid="15"/>
                                        </p:tgtEl>
                                        <p:attrNameLst>
                                          <p:attrName>ppt_y</p:attrName>
                                        </p:attrNameLst>
                                      </p:cBhvr>
                                      <p:tavLst>
                                        <p:tav tm="0">
                                          <p:val>
                                            <p:strVal val="#ppt_y"/>
                                          </p:val>
                                        </p:tav>
                                        <p:tav tm="100000">
                                          <p:val>
                                            <p:strVal val="#ppt_y"/>
                                          </p:val>
                                        </p:tav>
                                      </p:tavLst>
                                    </p:anim>
                                  </p:childTnLst>
                                </p:cTn>
                              </p:par>
                            </p:childTnLst>
                          </p:cTn>
                        </p:par>
                        <p:par>
                          <p:cTn id="54" fill="hold">
                            <p:stCondLst>
                              <p:cond delay="4300"/>
                            </p:stCondLst>
                            <p:childTnLst>
                              <p:par>
                                <p:cTn id="55" presetID="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0-#ppt_w/2"/>
                                          </p:val>
                                        </p:tav>
                                        <p:tav tm="100000">
                                          <p:val>
                                            <p:strVal val="#ppt_x"/>
                                          </p:val>
                                        </p:tav>
                                      </p:tavLst>
                                    </p:anim>
                                    <p:anim calcmode="lin" valueType="num">
                                      <p:cBhvr additive="base">
                                        <p:cTn id="5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0" grpId="0" animBg="1"/>
      <p:bldP spid="13" grpId="0" animBg="1"/>
      <p:bldP spid="14" grpId="0" animBg="1"/>
      <p:bldP spid="15"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1079243" y="1028108"/>
            <a:ext cx="10033516"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六、中国共产党领导是中国特色社会主义最本质的特征</a:t>
            </a:r>
          </a:p>
        </p:txBody>
      </p:sp>
      <p:sp>
        <p:nvSpPr>
          <p:cNvPr id="16" name="箭头: 五边形 7">
            <a:extLst>
              <a:ext uri="{FF2B5EF4-FFF2-40B4-BE49-F238E27FC236}">
                <a16:creationId xmlns:a16="http://schemas.microsoft.com/office/drawing/2014/main" id="{BB4F0E38-E6A0-4936-9F69-D15C1DE78F25}"/>
              </a:ext>
            </a:extLst>
          </p:cNvPr>
          <p:cNvSpPr/>
          <p:nvPr/>
        </p:nvSpPr>
        <p:spPr bwMode="auto">
          <a:xfrm>
            <a:off x="1060286" y="182317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1.</a:t>
            </a:r>
            <a:r>
              <a:rPr lang="zh-CN" altLang="en-US" sz="2000" dirty="0">
                <a:solidFill>
                  <a:schemeClr val="bg1"/>
                </a:solidFill>
                <a:latin typeface="微软雅黑" panose="020B0503020204020204" pitchFamily="34" charset="-122"/>
                <a:ea typeface="微软雅黑" panose="020B0503020204020204" pitchFamily="34" charset="-122"/>
                <a:cs typeface="+mn-ea"/>
              </a:rPr>
              <a:t>党政军民学，东西南北中，党是领导一切的</a:t>
            </a:r>
          </a:p>
        </p:txBody>
      </p:sp>
      <p:sp>
        <p:nvSpPr>
          <p:cNvPr id="17" name="矩形 16">
            <a:extLst>
              <a:ext uri="{FF2B5EF4-FFF2-40B4-BE49-F238E27FC236}">
                <a16:creationId xmlns:a16="http://schemas.microsoft.com/office/drawing/2014/main" id="{CCE2FDC3-91B9-4866-97DB-210CA6E779DA}"/>
              </a:ext>
            </a:extLst>
          </p:cNvPr>
          <p:cNvSpPr/>
          <p:nvPr/>
        </p:nvSpPr>
        <p:spPr bwMode="auto">
          <a:xfrm>
            <a:off x="1060286" y="2586866"/>
            <a:ext cx="10085042" cy="1018976"/>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fontAlgn="base">
              <a:lnSpc>
                <a:spcPct val="150000"/>
              </a:lnSpc>
              <a:spcBef>
                <a:spcPct val="0"/>
              </a:spcBef>
              <a:spcAft>
                <a:spcPct val="0"/>
              </a:spcAft>
              <a:buFont typeface="Wingdings" panose="05000000000000000000" pitchFamily="2" charset="2"/>
              <a:buChar char="Ø"/>
            </a:pPr>
            <a:r>
              <a:rPr lang="zh-CN" altLang="en-US" dirty="0">
                <a:ea typeface="微软雅黑" panose="020B0503020204020204" pitchFamily="34" charset="-122"/>
                <a:cs typeface="+mn-ea"/>
              </a:rPr>
              <a:t>中国特色社会主义最本质的特征是中国共产党领导，中国特色社会主义制度的最大优势是中国共产党领导。</a:t>
            </a:r>
            <a:r>
              <a:rPr lang="zh-CN" altLang="en-US" b="1" dirty="0">
                <a:solidFill>
                  <a:srgbClr val="FF0000"/>
                </a:solidFill>
                <a:ea typeface="微软雅黑" panose="020B0503020204020204" pitchFamily="34" charset="-122"/>
                <a:cs typeface="+mn-ea"/>
              </a:rPr>
              <a:t>中国共产党是中国特色社会主义事业的领导核心</a:t>
            </a:r>
            <a:r>
              <a:rPr lang="zh-CN" altLang="en-US" dirty="0">
                <a:ea typeface="微软雅黑" panose="020B0503020204020204" pitchFamily="34" charset="-122"/>
                <a:cs typeface="+mn-ea"/>
              </a:rPr>
              <a:t>。</a:t>
            </a:r>
            <a:endParaRPr lang="en-US" altLang="zh-CN" dirty="0">
              <a:ea typeface="微软雅黑" panose="020B0503020204020204" pitchFamily="34" charset="-122"/>
              <a:cs typeface="+mn-ea"/>
            </a:endParaRPr>
          </a:p>
        </p:txBody>
      </p:sp>
      <p:sp>
        <p:nvSpPr>
          <p:cNvPr id="18" name="矩形 17">
            <a:extLst>
              <a:ext uri="{FF2B5EF4-FFF2-40B4-BE49-F238E27FC236}">
                <a16:creationId xmlns:a16="http://schemas.microsoft.com/office/drawing/2014/main" id="{CCE2FDC3-91B9-4866-97DB-210CA6E779DA}"/>
              </a:ext>
            </a:extLst>
          </p:cNvPr>
          <p:cNvSpPr/>
          <p:nvPr/>
        </p:nvSpPr>
        <p:spPr bwMode="auto">
          <a:xfrm>
            <a:off x="1053479" y="3724529"/>
            <a:ext cx="10085042" cy="1273833"/>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b="1" dirty="0">
                <a:solidFill>
                  <a:srgbClr val="FF0000"/>
                </a:solidFill>
                <a:ea typeface="微软雅黑" panose="020B0503020204020204" pitchFamily="34" charset="-122"/>
                <a:cs typeface="+mn-ea"/>
              </a:rPr>
              <a:t>党的领导地位不是自封的，是历史和人民选择的，是由党的性质决定的，是由我国宪法明文规定的</a:t>
            </a:r>
            <a:r>
              <a:rPr lang="zh-CN" altLang="en-US" dirty="0">
                <a:ea typeface="微软雅黑" panose="020B0503020204020204" pitchFamily="34" charset="-122"/>
                <a:cs typeface="+mn-ea"/>
              </a:rPr>
              <a:t>。中国共产党是中国工人阶级的先锋队，同时是中国人民和中华民族的先锋队，在推动中国历史前进中发挥着无可替代的领导核心作用。</a:t>
            </a:r>
            <a:endParaRPr lang="en-US" altLang="zh-CN" dirty="0" smtClean="0">
              <a:ea typeface="微软雅黑" panose="020B0503020204020204" pitchFamily="34" charset="-122"/>
              <a:cs typeface="+mn-ea"/>
            </a:endParaRPr>
          </a:p>
        </p:txBody>
      </p:sp>
      <p:sp>
        <p:nvSpPr>
          <p:cNvPr id="19" name="矩形 18">
            <a:extLst>
              <a:ext uri="{FF2B5EF4-FFF2-40B4-BE49-F238E27FC236}">
                <a16:creationId xmlns:a16="http://schemas.microsoft.com/office/drawing/2014/main" id="{CCE2FDC3-91B9-4866-97DB-210CA6E779DA}"/>
              </a:ext>
            </a:extLst>
          </p:cNvPr>
          <p:cNvSpPr/>
          <p:nvPr/>
        </p:nvSpPr>
        <p:spPr bwMode="auto">
          <a:xfrm>
            <a:off x="1053479" y="5110503"/>
            <a:ext cx="10085042" cy="1037252"/>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b="1" dirty="0">
                <a:solidFill>
                  <a:srgbClr val="FF0000"/>
                </a:solidFill>
                <a:ea typeface="微软雅黑" panose="020B0503020204020204" pitchFamily="34" charset="-122"/>
                <a:cs typeface="+mn-ea"/>
              </a:rPr>
              <a:t>党的领导必须是全面的、系统的、整体的</a:t>
            </a:r>
            <a:r>
              <a:rPr lang="zh-CN" altLang="en-US" dirty="0">
                <a:ea typeface="微软雅黑" panose="020B0503020204020204" pitchFamily="34" charset="-122"/>
                <a:cs typeface="+mn-ea"/>
              </a:rPr>
              <a:t>。习近平总书记对党的领导核心作用作了鲜明生动的阐述，他强调：“形象地说是‘众星捧月’，这个‘月’就是中国共产党。”</a:t>
            </a:r>
            <a:endParaRPr lang="en-US" altLang="zh-CN" dirty="0" smtClean="0">
              <a:ea typeface="微软雅黑" panose="020B0503020204020204" pitchFamily="34" charset="-122"/>
              <a:cs typeface="+mn-ea"/>
            </a:endParaRPr>
          </a:p>
        </p:txBody>
      </p:sp>
    </p:spTree>
    <p:extLst>
      <p:ext uri="{BB962C8B-B14F-4D97-AF65-F5344CB8AC3E}">
        <p14:creationId xmlns:p14="http://schemas.microsoft.com/office/powerpoint/2010/main" val="32856454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3300"/>
                            </p:stCondLst>
                            <p:childTnLst>
                              <p:par>
                                <p:cTn id="44" presetID="2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par>
                          <p:cTn id="47" fill="hold">
                            <p:stCondLst>
                              <p:cond delay="3800"/>
                            </p:stCondLst>
                            <p:childTnLst>
                              <p:par>
                                <p:cTn id="48" presetID="22" presetClass="entr" presetSubtype="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1079243" y="1028108"/>
            <a:ext cx="10033516"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六、中国共产党领导是中国特色社会主义最本质的特征</a:t>
            </a:r>
          </a:p>
        </p:txBody>
      </p:sp>
      <p:sp>
        <p:nvSpPr>
          <p:cNvPr id="16" name="箭头: 五边形 7">
            <a:extLst>
              <a:ext uri="{FF2B5EF4-FFF2-40B4-BE49-F238E27FC236}">
                <a16:creationId xmlns:a16="http://schemas.microsoft.com/office/drawing/2014/main" id="{BB4F0E38-E6A0-4936-9F69-D15C1DE78F25}"/>
              </a:ext>
            </a:extLst>
          </p:cNvPr>
          <p:cNvSpPr/>
          <p:nvPr/>
        </p:nvSpPr>
        <p:spPr bwMode="auto">
          <a:xfrm>
            <a:off x="1060286" y="182317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2.</a:t>
            </a:r>
            <a:r>
              <a:rPr lang="zh-CN" altLang="en-US" sz="2000" dirty="0">
                <a:solidFill>
                  <a:schemeClr val="bg1"/>
                </a:solidFill>
                <a:latin typeface="微软雅黑" panose="020B0503020204020204" pitchFamily="34" charset="-122"/>
                <a:ea typeface="微软雅黑" panose="020B0503020204020204" pitchFamily="34" charset="-122"/>
                <a:cs typeface="+mn-ea"/>
              </a:rPr>
              <a:t>坚决维护习近平总书记党中央的核心、全党的核心地位</a:t>
            </a:r>
          </a:p>
        </p:txBody>
      </p:sp>
      <p:sp>
        <p:nvSpPr>
          <p:cNvPr id="17" name="矩形 16">
            <a:extLst>
              <a:ext uri="{FF2B5EF4-FFF2-40B4-BE49-F238E27FC236}">
                <a16:creationId xmlns:a16="http://schemas.microsoft.com/office/drawing/2014/main" id="{CCE2FDC3-91B9-4866-97DB-210CA6E779DA}"/>
              </a:ext>
            </a:extLst>
          </p:cNvPr>
          <p:cNvSpPr/>
          <p:nvPr/>
        </p:nvSpPr>
        <p:spPr bwMode="auto">
          <a:xfrm>
            <a:off x="1060286" y="2586865"/>
            <a:ext cx="10085042" cy="1137663"/>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fontAlgn="base">
              <a:lnSpc>
                <a:spcPct val="150000"/>
              </a:lnSpc>
              <a:spcBef>
                <a:spcPct val="0"/>
              </a:spcBef>
              <a:spcAft>
                <a:spcPct val="0"/>
              </a:spcAft>
              <a:buFont typeface="Wingdings" panose="05000000000000000000" pitchFamily="2" charset="2"/>
              <a:buChar char="Ø"/>
            </a:pPr>
            <a:r>
              <a:rPr lang="zh-CN" altLang="en-US" dirty="0">
                <a:ea typeface="微软雅黑" panose="020B0503020204020204" pitchFamily="34" charset="-122"/>
                <a:cs typeface="+mn-ea"/>
              </a:rPr>
              <a:t>确立和维护习近平总书记党中央的核心、全党的核心地位，是全党全国各族人民的共同愿望，是推进全面从严治党、提高党的创造力凝聚力战斗力的迫切要求，是保持党和国家事业发展正确方向的根本保证。</a:t>
            </a:r>
            <a:endParaRPr lang="en-US" altLang="zh-CN" dirty="0">
              <a:ea typeface="微软雅黑" panose="020B0503020204020204" pitchFamily="34" charset="-122"/>
              <a:cs typeface="+mn-ea"/>
            </a:endParaRPr>
          </a:p>
        </p:txBody>
      </p:sp>
      <p:sp>
        <p:nvSpPr>
          <p:cNvPr id="18" name="矩形 17">
            <a:extLst>
              <a:ext uri="{FF2B5EF4-FFF2-40B4-BE49-F238E27FC236}">
                <a16:creationId xmlns:a16="http://schemas.microsoft.com/office/drawing/2014/main" id="{CCE2FDC3-91B9-4866-97DB-210CA6E779DA}"/>
              </a:ext>
            </a:extLst>
          </p:cNvPr>
          <p:cNvSpPr/>
          <p:nvPr/>
        </p:nvSpPr>
        <p:spPr bwMode="auto">
          <a:xfrm>
            <a:off x="1053479" y="3835629"/>
            <a:ext cx="10085042" cy="459282"/>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dirty="0">
                <a:ea typeface="微软雅黑" panose="020B0503020204020204" pitchFamily="34" charset="-122"/>
                <a:cs typeface="+mn-ea"/>
              </a:rPr>
              <a:t>习近平总书记党中央的核心、全党的核心地位，是在新的伟大斗争实践中形成的。</a:t>
            </a:r>
            <a:endParaRPr lang="en-US" altLang="zh-CN" dirty="0" smtClean="0">
              <a:ea typeface="微软雅黑" panose="020B0503020204020204" pitchFamily="34" charset="-122"/>
              <a:cs typeface="+mn-ea"/>
            </a:endParaRPr>
          </a:p>
        </p:txBody>
      </p:sp>
      <p:sp>
        <p:nvSpPr>
          <p:cNvPr id="19" name="矩形 18">
            <a:extLst>
              <a:ext uri="{FF2B5EF4-FFF2-40B4-BE49-F238E27FC236}">
                <a16:creationId xmlns:a16="http://schemas.microsoft.com/office/drawing/2014/main" id="{CCE2FDC3-91B9-4866-97DB-210CA6E779DA}"/>
              </a:ext>
            </a:extLst>
          </p:cNvPr>
          <p:cNvSpPr/>
          <p:nvPr/>
        </p:nvSpPr>
        <p:spPr bwMode="auto">
          <a:xfrm>
            <a:off x="1053479" y="4406012"/>
            <a:ext cx="10085042" cy="2106437"/>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b="1" dirty="0">
                <a:solidFill>
                  <a:srgbClr val="FF0000"/>
                </a:solidFill>
                <a:ea typeface="微软雅黑" panose="020B0503020204020204" pitchFamily="34" charset="-122"/>
                <a:cs typeface="+mn-ea"/>
              </a:rPr>
              <a:t>服从核心、维护核心就是服从大局、维护大局，就是最大的政治</a:t>
            </a:r>
            <a:r>
              <a:rPr lang="zh-CN" altLang="en-US" dirty="0">
                <a:ea typeface="微软雅黑" panose="020B0503020204020204" pitchFamily="34" charset="-122"/>
                <a:cs typeface="+mn-ea"/>
              </a:rPr>
              <a:t>。全党同志特别是党的领导干部要从事关党和国家前途命运的战略高度，坚决维护习近平总书记党中央的核心、全党的核心地位。要教育引导党员干部从历史和现实、理论和实践、国内和国际的结合上深刻认识、强化认同，不断增强拥护核心、跟随核心、捍卫核心的思想自觉、政治自觉、行动自觉，始终同以习近平同志为核心的党中央保持高度一致。</a:t>
            </a:r>
            <a:endParaRPr lang="en-US" altLang="zh-CN" dirty="0" smtClean="0">
              <a:ea typeface="微软雅黑" panose="020B0503020204020204" pitchFamily="34" charset="-122"/>
              <a:cs typeface="+mn-ea"/>
            </a:endParaRPr>
          </a:p>
        </p:txBody>
      </p:sp>
    </p:spTree>
    <p:extLst>
      <p:ext uri="{BB962C8B-B14F-4D97-AF65-F5344CB8AC3E}">
        <p14:creationId xmlns:p14="http://schemas.microsoft.com/office/powerpoint/2010/main" val="244347113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3300"/>
                            </p:stCondLst>
                            <p:childTnLst>
                              <p:par>
                                <p:cTn id="44" presetID="2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par>
                          <p:cTn id="47" fill="hold">
                            <p:stCondLst>
                              <p:cond delay="3800"/>
                            </p:stCondLst>
                            <p:childTnLst>
                              <p:par>
                                <p:cTn id="48" presetID="22" presetClass="entr" presetSubtype="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1079243" y="1028108"/>
            <a:ext cx="10033516"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六、中国共产党领导是中国特色社会主义最本质的特征</a:t>
            </a:r>
          </a:p>
        </p:txBody>
      </p:sp>
      <p:sp>
        <p:nvSpPr>
          <p:cNvPr id="16" name="箭头: 五边形 7">
            <a:extLst>
              <a:ext uri="{FF2B5EF4-FFF2-40B4-BE49-F238E27FC236}">
                <a16:creationId xmlns:a16="http://schemas.microsoft.com/office/drawing/2014/main" id="{BB4F0E38-E6A0-4936-9F69-D15C1DE78F25}"/>
              </a:ext>
            </a:extLst>
          </p:cNvPr>
          <p:cNvSpPr/>
          <p:nvPr/>
        </p:nvSpPr>
        <p:spPr bwMode="auto">
          <a:xfrm>
            <a:off x="1060286" y="182317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3.</a:t>
            </a:r>
            <a:r>
              <a:rPr lang="zh-CN" altLang="en-US" sz="2000" dirty="0">
                <a:solidFill>
                  <a:schemeClr val="bg1"/>
                </a:solidFill>
                <a:latin typeface="微软雅黑" panose="020B0503020204020204" pitchFamily="34" charset="-122"/>
                <a:ea typeface="微软雅黑" panose="020B0503020204020204" pitchFamily="34" charset="-122"/>
                <a:cs typeface="+mn-ea"/>
              </a:rPr>
              <a:t>坚决维护党中央权威和集中统一领导</a:t>
            </a:r>
          </a:p>
        </p:txBody>
      </p:sp>
      <p:sp>
        <p:nvSpPr>
          <p:cNvPr id="17" name="矩形 16">
            <a:extLst>
              <a:ext uri="{FF2B5EF4-FFF2-40B4-BE49-F238E27FC236}">
                <a16:creationId xmlns:a16="http://schemas.microsoft.com/office/drawing/2014/main" id="{CCE2FDC3-91B9-4866-97DB-210CA6E779DA}"/>
              </a:ext>
            </a:extLst>
          </p:cNvPr>
          <p:cNvSpPr/>
          <p:nvPr/>
        </p:nvSpPr>
        <p:spPr bwMode="auto">
          <a:xfrm>
            <a:off x="1060286" y="2586866"/>
            <a:ext cx="10085042" cy="1648704"/>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fontAlgn="base">
              <a:lnSpc>
                <a:spcPct val="150000"/>
              </a:lnSpc>
              <a:spcBef>
                <a:spcPct val="0"/>
              </a:spcBef>
              <a:spcAft>
                <a:spcPct val="0"/>
              </a:spcAft>
              <a:buFont typeface="Wingdings" panose="05000000000000000000" pitchFamily="2" charset="2"/>
              <a:buChar char="Ø"/>
            </a:pPr>
            <a:r>
              <a:rPr lang="zh-CN" altLang="en-US" sz="1600" dirty="0">
                <a:ea typeface="微软雅黑" panose="020B0503020204020204" pitchFamily="34" charset="-122"/>
                <a:cs typeface="+mn-ea"/>
              </a:rPr>
              <a:t>事在四方，要在中央。党中央是大脑和中枢，党和国家大政方针的决定权在党中央。地方和部门的权威来自党中央权威，地方和部门的工作是对党中央决策部署的具体落实。党的任何组织和成员必须以实际行动维护党中央一锤定音、定于一尊的权威，必须服从党中央集中统一领导。</a:t>
            </a:r>
            <a:r>
              <a:rPr lang="zh-CN" altLang="en-US" sz="1600" b="1" dirty="0">
                <a:solidFill>
                  <a:srgbClr val="FF0000"/>
                </a:solidFill>
                <a:ea typeface="微软雅黑" panose="020B0503020204020204" pitchFamily="34" charset="-122"/>
                <a:cs typeface="+mn-ea"/>
              </a:rPr>
              <a:t>习近平总书记强调，坚决维护党中央权威和集中统一领导，是党的领导的最高原则，任何时候任何情况下都不能含糊、不能动摇。</a:t>
            </a:r>
            <a:endParaRPr lang="en-US" altLang="zh-CN" sz="1600" b="1" dirty="0">
              <a:solidFill>
                <a:srgbClr val="FF0000"/>
              </a:solidFill>
              <a:ea typeface="微软雅黑" panose="020B0503020204020204" pitchFamily="34" charset="-122"/>
              <a:cs typeface="+mn-ea"/>
            </a:endParaRPr>
          </a:p>
        </p:txBody>
      </p:sp>
      <p:sp>
        <p:nvSpPr>
          <p:cNvPr id="19" name="矩形 18">
            <a:extLst>
              <a:ext uri="{FF2B5EF4-FFF2-40B4-BE49-F238E27FC236}">
                <a16:creationId xmlns:a16="http://schemas.microsoft.com/office/drawing/2014/main" id="{CCE2FDC3-91B9-4866-97DB-210CA6E779DA}"/>
              </a:ext>
            </a:extLst>
          </p:cNvPr>
          <p:cNvSpPr/>
          <p:nvPr/>
        </p:nvSpPr>
        <p:spPr bwMode="auto">
          <a:xfrm>
            <a:off x="1053479" y="4423266"/>
            <a:ext cx="10085042" cy="172449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sz="1600" b="1" dirty="0">
                <a:solidFill>
                  <a:srgbClr val="FF0000"/>
                </a:solidFill>
                <a:ea typeface="微软雅黑" panose="020B0503020204020204" pitchFamily="34" charset="-122"/>
                <a:cs typeface="+mn-ea"/>
              </a:rPr>
              <a:t>维护党中央权威和集中统一领导，同坚持民主集中制是完全一致的</a:t>
            </a:r>
            <a:r>
              <a:rPr lang="zh-CN" altLang="en-US" sz="1600" dirty="0">
                <a:ea typeface="微软雅黑" panose="020B0503020204020204" pitchFamily="34" charset="-122"/>
                <a:cs typeface="+mn-ea"/>
              </a:rPr>
              <a:t>。民主集中制是我们党的根本组织原则和领导制度，是马克思主义政党区别于其他政党的重要标志。民主集中制包括民主和集中两个方面，两者互为条件、相辅相成、缺一不可。民主是正确集中的前提和基础，离开民主讲集中，集中就成了个人专权专断。集中是民主的必然要求和归宿，离开集中搞民主，就会导致极端民主化和无政府状态。</a:t>
            </a:r>
            <a:endParaRPr lang="en-US" altLang="zh-CN" sz="1600" dirty="0" smtClean="0">
              <a:ea typeface="微软雅黑" panose="020B0503020204020204" pitchFamily="34" charset="-122"/>
              <a:cs typeface="+mn-ea"/>
            </a:endParaRPr>
          </a:p>
        </p:txBody>
      </p:sp>
    </p:spTree>
    <p:extLst>
      <p:ext uri="{BB962C8B-B14F-4D97-AF65-F5344CB8AC3E}">
        <p14:creationId xmlns:p14="http://schemas.microsoft.com/office/powerpoint/2010/main" val="1633452329"/>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33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6" grpId="0" animBg="1"/>
      <p:bldP spid="17"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1079243" y="1028108"/>
            <a:ext cx="10033516"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六、中国共产党领导是中国特色社会主义最本质的特征</a:t>
            </a:r>
          </a:p>
        </p:txBody>
      </p:sp>
      <p:sp>
        <p:nvSpPr>
          <p:cNvPr id="16" name="箭头: 五边形 7">
            <a:extLst>
              <a:ext uri="{FF2B5EF4-FFF2-40B4-BE49-F238E27FC236}">
                <a16:creationId xmlns:a16="http://schemas.microsoft.com/office/drawing/2014/main" id="{BB4F0E38-E6A0-4936-9F69-D15C1DE78F25}"/>
              </a:ext>
            </a:extLst>
          </p:cNvPr>
          <p:cNvSpPr/>
          <p:nvPr/>
        </p:nvSpPr>
        <p:spPr bwMode="auto">
          <a:xfrm>
            <a:off x="1060286" y="182317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4.</a:t>
            </a:r>
            <a:r>
              <a:rPr lang="zh-CN" altLang="en-US" sz="2000" dirty="0">
                <a:solidFill>
                  <a:schemeClr val="bg1"/>
                </a:solidFill>
                <a:latin typeface="微软雅黑" panose="020B0503020204020204" pitchFamily="34" charset="-122"/>
                <a:ea typeface="微软雅黑" panose="020B0503020204020204" pitchFamily="34" charset="-122"/>
                <a:cs typeface="+mn-ea"/>
              </a:rPr>
              <a:t>完善坚持党的领导的体制机制</a:t>
            </a:r>
          </a:p>
        </p:txBody>
      </p:sp>
      <p:sp>
        <p:nvSpPr>
          <p:cNvPr id="17" name="矩形 16">
            <a:extLst>
              <a:ext uri="{FF2B5EF4-FFF2-40B4-BE49-F238E27FC236}">
                <a16:creationId xmlns:a16="http://schemas.microsoft.com/office/drawing/2014/main" id="{CCE2FDC3-91B9-4866-97DB-210CA6E779DA}"/>
              </a:ext>
            </a:extLst>
          </p:cNvPr>
          <p:cNvSpPr/>
          <p:nvPr/>
        </p:nvSpPr>
        <p:spPr bwMode="auto">
          <a:xfrm>
            <a:off x="1060286" y="2586866"/>
            <a:ext cx="10085042" cy="1225971"/>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fontAlgn="base">
              <a:lnSpc>
                <a:spcPct val="150000"/>
              </a:lnSpc>
              <a:spcBef>
                <a:spcPct val="0"/>
              </a:spcBef>
              <a:spcAft>
                <a:spcPct val="0"/>
              </a:spcAft>
              <a:buFont typeface="Wingdings" panose="05000000000000000000" pitchFamily="2" charset="2"/>
              <a:buChar char="Ø"/>
            </a:pPr>
            <a:r>
              <a:rPr lang="zh-CN" altLang="en-US" sz="1600" b="1" dirty="0">
                <a:solidFill>
                  <a:srgbClr val="FF0000"/>
                </a:solidFill>
                <a:ea typeface="微软雅黑" panose="020B0503020204020204" pitchFamily="34" charset="-122"/>
                <a:cs typeface="+mn-ea"/>
              </a:rPr>
              <a:t>坚持党对一切工作的领导，保证国家统一、法制统一、政令统一、市场统一</a:t>
            </a:r>
            <a:r>
              <a:rPr lang="zh-CN" altLang="en-US" sz="1600" dirty="0">
                <a:ea typeface="微软雅黑" panose="020B0503020204020204" pitchFamily="34" charset="-122"/>
                <a:cs typeface="+mn-ea"/>
              </a:rPr>
              <a:t>，顺利推进新时代中国特色社会主义各项事业，必须建立健全坚持和加强党的全面领导的制度体系，确保党的领导全覆盖，确保党的领导更加坚强有力。</a:t>
            </a:r>
            <a:endParaRPr lang="en-US" altLang="zh-CN" sz="1600" b="1" dirty="0">
              <a:solidFill>
                <a:srgbClr val="FF0000"/>
              </a:solidFill>
              <a:ea typeface="微软雅黑" panose="020B0503020204020204" pitchFamily="34" charset="-122"/>
              <a:cs typeface="+mn-ea"/>
            </a:endParaRPr>
          </a:p>
        </p:txBody>
      </p:sp>
      <p:sp>
        <p:nvSpPr>
          <p:cNvPr id="19" name="矩形 18">
            <a:extLst>
              <a:ext uri="{FF2B5EF4-FFF2-40B4-BE49-F238E27FC236}">
                <a16:creationId xmlns:a16="http://schemas.microsoft.com/office/drawing/2014/main" id="{CCE2FDC3-91B9-4866-97DB-210CA6E779DA}"/>
              </a:ext>
            </a:extLst>
          </p:cNvPr>
          <p:cNvSpPr/>
          <p:nvPr/>
        </p:nvSpPr>
        <p:spPr bwMode="auto">
          <a:xfrm>
            <a:off x="1053479" y="3919512"/>
            <a:ext cx="10085042" cy="2567552"/>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fontAlgn="base">
              <a:lnSpc>
                <a:spcPct val="150000"/>
              </a:lnSpc>
              <a:spcBef>
                <a:spcPct val="0"/>
              </a:spcBef>
              <a:spcAft>
                <a:spcPct val="0"/>
              </a:spcAft>
              <a:buFont typeface="Wingdings" panose="05000000000000000000" pitchFamily="2" charset="2"/>
              <a:buChar char="Ø"/>
            </a:pPr>
            <a:r>
              <a:rPr lang="zh-CN" altLang="en-US" sz="1600" b="1" dirty="0">
                <a:solidFill>
                  <a:srgbClr val="FF0000"/>
                </a:solidFill>
                <a:ea typeface="微软雅黑" panose="020B0503020204020204" pitchFamily="34" charset="-122"/>
                <a:cs typeface="+mn-ea"/>
              </a:rPr>
              <a:t>健全党中央集中统一领导重大工作的体制机制</a:t>
            </a:r>
            <a:r>
              <a:rPr lang="zh-CN" altLang="en-US" sz="1600" dirty="0">
                <a:ea typeface="微软雅黑" panose="020B0503020204020204" pitchFamily="34" charset="-122"/>
                <a:cs typeface="+mn-ea"/>
              </a:rPr>
              <a:t>。中央委员会、中央政治局、中央政治局常委会，是党的领导决策核心</a:t>
            </a:r>
            <a:r>
              <a:rPr lang="zh-CN" altLang="en-US" sz="1600" dirty="0" smtClean="0">
                <a:ea typeface="微软雅黑" panose="020B0503020204020204" pitchFamily="34" charset="-122"/>
                <a:cs typeface="+mn-ea"/>
              </a:rPr>
              <a:t>。</a:t>
            </a:r>
            <a:endParaRPr lang="en-US" altLang="zh-CN" sz="1600" dirty="0" smtClean="0">
              <a:ea typeface="微软雅黑" panose="020B0503020204020204" pitchFamily="34" charset="-122"/>
              <a:cs typeface="+mn-ea"/>
            </a:endParaRPr>
          </a:p>
          <a:p>
            <a:pPr marL="285750" indent="-285750" fontAlgn="base">
              <a:lnSpc>
                <a:spcPct val="150000"/>
              </a:lnSpc>
              <a:spcBef>
                <a:spcPct val="0"/>
              </a:spcBef>
              <a:spcAft>
                <a:spcPct val="0"/>
              </a:spcAft>
              <a:buFont typeface="Wingdings" panose="05000000000000000000" pitchFamily="2" charset="2"/>
              <a:buChar char="Ø"/>
            </a:pPr>
            <a:r>
              <a:rPr lang="zh-CN" altLang="en-US" sz="1600" b="1" dirty="0">
                <a:solidFill>
                  <a:srgbClr val="FF0000"/>
                </a:solidFill>
                <a:ea typeface="微软雅黑" panose="020B0503020204020204" pitchFamily="34" charset="-122"/>
                <a:cs typeface="+mn-ea"/>
              </a:rPr>
              <a:t>深化党和国家机构改革</a:t>
            </a:r>
            <a:r>
              <a:rPr lang="zh-CN" altLang="en-US" sz="1600" dirty="0">
                <a:ea typeface="微软雅黑" panose="020B0503020204020204" pitchFamily="34" charset="-122"/>
                <a:cs typeface="+mn-ea"/>
              </a:rPr>
              <a:t>。坚持和加强党的全面领导，必须努力从机构职能上解决党对一切工作领导的体制机制问题，解决党长期执政条件下我国国家治理体系中党政军群的机构职能关系问题，把党的领导贯彻到党和国家机关全面正确履行职责各领域各环节</a:t>
            </a:r>
            <a:r>
              <a:rPr lang="zh-CN" altLang="en-US" sz="1600" dirty="0" smtClean="0">
                <a:ea typeface="微软雅黑" panose="020B0503020204020204" pitchFamily="34" charset="-122"/>
                <a:cs typeface="+mn-ea"/>
              </a:rPr>
              <a:t>。</a:t>
            </a:r>
            <a:endParaRPr lang="en-US" altLang="zh-CN" sz="1600" dirty="0" smtClean="0">
              <a:ea typeface="微软雅黑" panose="020B0503020204020204" pitchFamily="34" charset="-122"/>
              <a:cs typeface="+mn-ea"/>
            </a:endParaRPr>
          </a:p>
          <a:p>
            <a:pPr marL="285750" indent="-285750" fontAlgn="base">
              <a:lnSpc>
                <a:spcPct val="150000"/>
              </a:lnSpc>
              <a:spcBef>
                <a:spcPct val="0"/>
              </a:spcBef>
              <a:spcAft>
                <a:spcPct val="0"/>
              </a:spcAft>
              <a:buFont typeface="Wingdings" panose="05000000000000000000" pitchFamily="2" charset="2"/>
              <a:buChar char="Ø"/>
            </a:pPr>
            <a:r>
              <a:rPr lang="zh-CN" altLang="en-US" sz="1600" b="1" dirty="0">
                <a:solidFill>
                  <a:srgbClr val="FF0000"/>
                </a:solidFill>
                <a:ea typeface="微软雅黑" panose="020B0503020204020204" pitchFamily="34" charset="-122"/>
                <a:cs typeface="+mn-ea"/>
              </a:rPr>
              <a:t>严格执行请示报告制度</a:t>
            </a:r>
            <a:r>
              <a:rPr lang="zh-CN" altLang="en-US" sz="1600" dirty="0">
                <a:ea typeface="微软雅黑" panose="020B0503020204020204" pitchFamily="34" charset="-122"/>
                <a:cs typeface="+mn-ea"/>
              </a:rPr>
              <a:t>。请示报告制度是我们党的一项重要制度。要把请示报告和履职尽责统一起来，该请示的必须请示，该报告的必须报告，该负责的必须负责，该担当的必须担当。</a:t>
            </a:r>
            <a:endParaRPr lang="en-US" altLang="zh-CN" sz="1600" dirty="0" smtClean="0">
              <a:ea typeface="微软雅黑" panose="020B0503020204020204" pitchFamily="34" charset="-122"/>
              <a:cs typeface="+mn-ea"/>
            </a:endParaRPr>
          </a:p>
        </p:txBody>
      </p:sp>
    </p:spTree>
    <p:extLst>
      <p:ext uri="{BB962C8B-B14F-4D97-AF65-F5344CB8AC3E}">
        <p14:creationId xmlns:p14="http://schemas.microsoft.com/office/powerpoint/2010/main" val="709726235"/>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33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6" grpId="0" animBg="1"/>
      <p:bldP spid="17"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1079243" y="1028108"/>
            <a:ext cx="10033516"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六、中国共产党领导是中国特色社会主义最本质的特征</a:t>
            </a:r>
          </a:p>
        </p:txBody>
      </p:sp>
      <p:sp>
        <p:nvSpPr>
          <p:cNvPr id="16" name="箭头: 五边形 7">
            <a:extLst>
              <a:ext uri="{FF2B5EF4-FFF2-40B4-BE49-F238E27FC236}">
                <a16:creationId xmlns:a16="http://schemas.microsoft.com/office/drawing/2014/main" id="{BB4F0E38-E6A0-4936-9F69-D15C1DE78F25}"/>
              </a:ext>
            </a:extLst>
          </p:cNvPr>
          <p:cNvSpPr/>
          <p:nvPr/>
        </p:nvSpPr>
        <p:spPr bwMode="auto">
          <a:xfrm>
            <a:off x="1060286" y="182317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5.</a:t>
            </a:r>
            <a:r>
              <a:rPr lang="zh-CN" altLang="en-US" sz="2000" dirty="0">
                <a:solidFill>
                  <a:schemeClr val="bg1"/>
                </a:solidFill>
                <a:latin typeface="微软雅黑" panose="020B0503020204020204" pitchFamily="34" charset="-122"/>
                <a:ea typeface="微软雅黑" panose="020B0503020204020204" pitchFamily="34" charset="-122"/>
                <a:cs typeface="+mn-ea"/>
              </a:rPr>
              <a:t>全面增强党的执政本领</a:t>
            </a:r>
          </a:p>
        </p:txBody>
      </p:sp>
      <p:sp>
        <p:nvSpPr>
          <p:cNvPr id="17" name="矩形 16">
            <a:extLst>
              <a:ext uri="{FF2B5EF4-FFF2-40B4-BE49-F238E27FC236}">
                <a16:creationId xmlns:a16="http://schemas.microsoft.com/office/drawing/2014/main" id="{CCE2FDC3-91B9-4866-97DB-210CA6E779DA}"/>
              </a:ext>
            </a:extLst>
          </p:cNvPr>
          <p:cNvSpPr/>
          <p:nvPr/>
        </p:nvSpPr>
        <p:spPr bwMode="auto">
          <a:xfrm>
            <a:off x="1060286" y="2586867"/>
            <a:ext cx="10085042" cy="546358"/>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fontAlgn="base">
              <a:lnSpc>
                <a:spcPct val="150000"/>
              </a:lnSpc>
              <a:spcBef>
                <a:spcPct val="0"/>
              </a:spcBef>
              <a:spcAft>
                <a:spcPct val="0"/>
              </a:spcAft>
              <a:buFont typeface="Wingdings" panose="05000000000000000000" pitchFamily="2" charset="2"/>
              <a:buChar char="Ø"/>
            </a:pPr>
            <a:r>
              <a:rPr lang="zh-CN" altLang="en-US" sz="1600" b="1" dirty="0">
                <a:ea typeface="微软雅黑" panose="020B0503020204020204" pitchFamily="34" charset="-122"/>
                <a:cs typeface="+mn-ea"/>
              </a:rPr>
              <a:t>党的十九大提出了全面增强执政本领的明确要求。</a:t>
            </a:r>
            <a:endParaRPr lang="en-US" altLang="zh-CN" sz="1600" b="1" dirty="0">
              <a:ea typeface="微软雅黑" panose="020B0503020204020204" pitchFamily="34" charset="-122"/>
              <a:cs typeface="+mn-ea"/>
            </a:endParaRPr>
          </a:p>
        </p:txBody>
      </p:sp>
      <p:sp>
        <p:nvSpPr>
          <p:cNvPr id="19" name="矩形 18">
            <a:extLst>
              <a:ext uri="{FF2B5EF4-FFF2-40B4-BE49-F238E27FC236}">
                <a16:creationId xmlns:a16="http://schemas.microsoft.com/office/drawing/2014/main" id="{CCE2FDC3-91B9-4866-97DB-210CA6E779DA}"/>
              </a:ext>
            </a:extLst>
          </p:cNvPr>
          <p:cNvSpPr/>
          <p:nvPr/>
        </p:nvSpPr>
        <p:spPr bwMode="auto">
          <a:xfrm>
            <a:off x="1053479" y="3217653"/>
            <a:ext cx="10085042" cy="3269411"/>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fontAlgn="base">
              <a:lnSpc>
                <a:spcPct val="150000"/>
              </a:lnSpc>
              <a:spcBef>
                <a:spcPct val="0"/>
              </a:spcBef>
              <a:spcAft>
                <a:spcPct val="0"/>
              </a:spcAft>
              <a:buFont typeface="+mj-ea"/>
              <a:buAutoNum type="circleNumDbPlain"/>
            </a:pPr>
            <a:r>
              <a:rPr lang="zh-CN" altLang="en-US" sz="1600" dirty="0" smtClean="0">
                <a:ea typeface="微软雅黑" panose="020B0503020204020204" pitchFamily="34" charset="-122"/>
                <a:cs typeface="+mn-ea"/>
              </a:rPr>
              <a:t>增强</a:t>
            </a:r>
            <a:r>
              <a:rPr lang="zh-CN" altLang="en-US" sz="1600" b="1" dirty="0">
                <a:solidFill>
                  <a:srgbClr val="FF0000"/>
                </a:solidFill>
                <a:ea typeface="微软雅黑" panose="020B0503020204020204" pitchFamily="34" charset="-122"/>
                <a:cs typeface="+mn-ea"/>
              </a:rPr>
              <a:t>学习本领</a:t>
            </a:r>
            <a:r>
              <a:rPr lang="zh-CN" altLang="en-US" sz="1600" dirty="0">
                <a:ea typeface="微软雅黑" panose="020B0503020204020204" pitchFamily="34" charset="-122"/>
                <a:cs typeface="+mn-ea"/>
              </a:rPr>
              <a:t>，在全党营造善于学习、勇于实践的浓厚氛围</a:t>
            </a:r>
            <a:r>
              <a:rPr lang="zh-CN" altLang="en-US" sz="1600" dirty="0" smtClean="0">
                <a:ea typeface="微软雅黑" panose="020B0503020204020204" pitchFamily="34" charset="-122"/>
                <a:cs typeface="+mn-ea"/>
              </a:rPr>
              <a:t>；</a:t>
            </a:r>
            <a:endParaRPr lang="en-US" altLang="zh-CN" sz="1600" dirty="0" smtClean="0">
              <a:ea typeface="微软雅黑" panose="020B0503020204020204" pitchFamily="34" charset="-122"/>
              <a:cs typeface="+mn-ea"/>
            </a:endParaRPr>
          </a:p>
          <a:p>
            <a:pPr marL="342900" indent="-342900" fontAlgn="base">
              <a:lnSpc>
                <a:spcPct val="150000"/>
              </a:lnSpc>
              <a:spcBef>
                <a:spcPct val="0"/>
              </a:spcBef>
              <a:spcAft>
                <a:spcPct val="0"/>
              </a:spcAft>
              <a:buFont typeface="+mj-ea"/>
              <a:buAutoNum type="circleNumDbPlain"/>
            </a:pPr>
            <a:r>
              <a:rPr lang="zh-CN" altLang="en-US" sz="1600" dirty="0" smtClean="0">
                <a:ea typeface="微软雅黑" panose="020B0503020204020204" pitchFamily="34" charset="-122"/>
                <a:cs typeface="+mn-ea"/>
              </a:rPr>
              <a:t>增强</a:t>
            </a:r>
            <a:r>
              <a:rPr lang="zh-CN" altLang="en-US" sz="1600" b="1" dirty="0">
                <a:solidFill>
                  <a:srgbClr val="FF0000"/>
                </a:solidFill>
                <a:ea typeface="微软雅黑" panose="020B0503020204020204" pitchFamily="34" charset="-122"/>
                <a:cs typeface="+mn-ea"/>
              </a:rPr>
              <a:t>政治领导本领</a:t>
            </a:r>
            <a:r>
              <a:rPr lang="zh-CN" altLang="en-US" sz="1600" dirty="0">
                <a:ea typeface="微软雅黑" panose="020B0503020204020204" pitchFamily="34" charset="-122"/>
                <a:cs typeface="+mn-ea"/>
              </a:rPr>
              <a:t>，科学制定和坚决执行党的路线方针政策</a:t>
            </a:r>
            <a:r>
              <a:rPr lang="zh-CN" altLang="en-US" sz="1600" dirty="0" smtClean="0">
                <a:ea typeface="微软雅黑" panose="020B0503020204020204" pitchFamily="34" charset="-122"/>
                <a:cs typeface="+mn-ea"/>
              </a:rPr>
              <a:t>；</a:t>
            </a:r>
            <a:endParaRPr lang="en-US" altLang="zh-CN" sz="1600" dirty="0" smtClean="0">
              <a:ea typeface="微软雅黑" panose="020B0503020204020204" pitchFamily="34" charset="-122"/>
              <a:cs typeface="+mn-ea"/>
            </a:endParaRPr>
          </a:p>
          <a:p>
            <a:pPr marL="342900" indent="-342900" fontAlgn="base">
              <a:lnSpc>
                <a:spcPct val="150000"/>
              </a:lnSpc>
              <a:spcBef>
                <a:spcPct val="0"/>
              </a:spcBef>
              <a:spcAft>
                <a:spcPct val="0"/>
              </a:spcAft>
              <a:buFont typeface="+mj-ea"/>
              <a:buAutoNum type="circleNumDbPlain"/>
            </a:pPr>
            <a:r>
              <a:rPr lang="zh-CN" altLang="en-US" sz="1600" dirty="0" smtClean="0">
                <a:ea typeface="微软雅黑" panose="020B0503020204020204" pitchFamily="34" charset="-122"/>
                <a:cs typeface="+mn-ea"/>
              </a:rPr>
              <a:t>增强</a:t>
            </a:r>
            <a:r>
              <a:rPr lang="zh-CN" altLang="en-US" sz="1600" b="1" dirty="0">
                <a:solidFill>
                  <a:srgbClr val="FF0000"/>
                </a:solidFill>
                <a:ea typeface="微软雅黑" panose="020B0503020204020204" pitchFamily="34" charset="-122"/>
                <a:cs typeface="+mn-ea"/>
              </a:rPr>
              <a:t>改革创新本领</a:t>
            </a:r>
            <a:r>
              <a:rPr lang="zh-CN" altLang="en-US" sz="1600" dirty="0">
                <a:ea typeface="微软雅黑" panose="020B0503020204020204" pitchFamily="34" charset="-122"/>
                <a:cs typeface="+mn-ea"/>
              </a:rPr>
              <a:t>，善于结合实际创造性推动工作</a:t>
            </a:r>
            <a:r>
              <a:rPr lang="zh-CN" altLang="en-US" sz="1600" dirty="0" smtClean="0">
                <a:ea typeface="微软雅黑" panose="020B0503020204020204" pitchFamily="34" charset="-122"/>
                <a:cs typeface="+mn-ea"/>
              </a:rPr>
              <a:t>；</a:t>
            </a:r>
            <a:endParaRPr lang="en-US" altLang="zh-CN" sz="1600" dirty="0" smtClean="0">
              <a:ea typeface="微软雅黑" panose="020B0503020204020204" pitchFamily="34" charset="-122"/>
              <a:cs typeface="+mn-ea"/>
            </a:endParaRPr>
          </a:p>
          <a:p>
            <a:pPr marL="342900" indent="-342900" fontAlgn="base">
              <a:lnSpc>
                <a:spcPct val="150000"/>
              </a:lnSpc>
              <a:spcBef>
                <a:spcPct val="0"/>
              </a:spcBef>
              <a:spcAft>
                <a:spcPct val="0"/>
              </a:spcAft>
              <a:buFont typeface="+mj-ea"/>
              <a:buAutoNum type="circleNumDbPlain"/>
            </a:pPr>
            <a:r>
              <a:rPr lang="zh-CN" altLang="en-US" sz="1600" dirty="0" smtClean="0">
                <a:ea typeface="微软雅黑" panose="020B0503020204020204" pitchFamily="34" charset="-122"/>
                <a:cs typeface="+mn-ea"/>
              </a:rPr>
              <a:t>增强</a:t>
            </a:r>
            <a:r>
              <a:rPr lang="zh-CN" altLang="en-US" sz="1600" b="1" dirty="0">
                <a:solidFill>
                  <a:srgbClr val="FF0000"/>
                </a:solidFill>
                <a:ea typeface="微软雅黑" panose="020B0503020204020204" pitchFamily="34" charset="-122"/>
                <a:cs typeface="+mn-ea"/>
              </a:rPr>
              <a:t>科学发展本领</a:t>
            </a:r>
            <a:r>
              <a:rPr lang="zh-CN" altLang="en-US" sz="1600" dirty="0">
                <a:ea typeface="微软雅黑" panose="020B0503020204020204" pitchFamily="34" charset="-122"/>
                <a:cs typeface="+mn-ea"/>
              </a:rPr>
              <a:t>，善于贯彻新发展理念，不断开创发展新局面</a:t>
            </a:r>
            <a:r>
              <a:rPr lang="zh-CN" altLang="en-US" sz="1600" dirty="0" smtClean="0">
                <a:ea typeface="微软雅黑" panose="020B0503020204020204" pitchFamily="34" charset="-122"/>
                <a:cs typeface="+mn-ea"/>
              </a:rPr>
              <a:t>；</a:t>
            </a:r>
            <a:endParaRPr lang="en-US" altLang="zh-CN" sz="1600" dirty="0" smtClean="0">
              <a:ea typeface="微软雅黑" panose="020B0503020204020204" pitchFamily="34" charset="-122"/>
              <a:cs typeface="+mn-ea"/>
            </a:endParaRPr>
          </a:p>
          <a:p>
            <a:pPr marL="342900" indent="-342900" fontAlgn="base">
              <a:lnSpc>
                <a:spcPct val="150000"/>
              </a:lnSpc>
              <a:spcBef>
                <a:spcPct val="0"/>
              </a:spcBef>
              <a:spcAft>
                <a:spcPct val="0"/>
              </a:spcAft>
              <a:buFont typeface="+mj-ea"/>
              <a:buAutoNum type="circleNumDbPlain"/>
            </a:pPr>
            <a:r>
              <a:rPr lang="zh-CN" altLang="en-US" sz="1600" dirty="0" smtClean="0">
                <a:ea typeface="微软雅黑" panose="020B0503020204020204" pitchFamily="34" charset="-122"/>
                <a:cs typeface="+mn-ea"/>
              </a:rPr>
              <a:t>增强</a:t>
            </a:r>
            <a:r>
              <a:rPr lang="zh-CN" altLang="en-US" sz="1600" b="1" dirty="0">
                <a:solidFill>
                  <a:srgbClr val="FF0000"/>
                </a:solidFill>
                <a:ea typeface="微软雅黑" panose="020B0503020204020204" pitchFamily="34" charset="-122"/>
                <a:cs typeface="+mn-ea"/>
              </a:rPr>
              <a:t>依法执政本领</a:t>
            </a:r>
            <a:r>
              <a:rPr lang="zh-CN" altLang="en-US" sz="1600" dirty="0">
                <a:ea typeface="微软雅黑" panose="020B0503020204020204" pitchFamily="34" charset="-122"/>
                <a:cs typeface="+mn-ea"/>
              </a:rPr>
              <a:t>，加强和改善对国家政权机关的领导</a:t>
            </a:r>
            <a:r>
              <a:rPr lang="zh-CN" altLang="en-US" sz="1600" dirty="0" smtClean="0">
                <a:ea typeface="微软雅黑" panose="020B0503020204020204" pitchFamily="34" charset="-122"/>
                <a:cs typeface="+mn-ea"/>
              </a:rPr>
              <a:t>；</a:t>
            </a:r>
            <a:endParaRPr lang="en-US" altLang="zh-CN" sz="1600" dirty="0" smtClean="0">
              <a:ea typeface="微软雅黑" panose="020B0503020204020204" pitchFamily="34" charset="-122"/>
              <a:cs typeface="+mn-ea"/>
            </a:endParaRPr>
          </a:p>
          <a:p>
            <a:pPr marL="342900" indent="-342900" fontAlgn="base">
              <a:lnSpc>
                <a:spcPct val="150000"/>
              </a:lnSpc>
              <a:spcBef>
                <a:spcPct val="0"/>
              </a:spcBef>
              <a:spcAft>
                <a:spcPct val="0"/>
              </a:spcAft>
              <a:buFont typeface="+mj-ea"/>
              <a:buAutoNum type="circleNumDbPlain"/>
            </a:pPr>
            <a:r>
              <a:rPr lang="zh-CN" altLang="en-US" sz="1600" dirty="0" smtClean="0">
                <a:ea typeface="微软雅黑" panose="020B0503020204020204" pitchFamily="34" charset="-122"/>
                <a:cs typeface="+mn-ea"/>
              </a:rPr>
              <a:t>增强</a:t>
            </a:r>
            <a:r>
              <a:rPr lang="zh-CN" altLang="en-US" sz="1600" b="1" dirty="0">
                <a:solidFill>
                  <a:srgbClr val="FF0000"/>
                </a:solidFill>
                <a:ea typeface="微软雅黑" panose="020B0503020204020204" pitchFamily="34" charset="-122"/>
                <a:cs typeface="+mn-ea"/>
              </a:rPr>
              <a:t>群众工作本领</a:t>
            </a:r>
            <a:r>
              <a:rPr lang="zh-CN" altLang="en-US" sz="1600" dirty="0">
                <a:ea typeface="微软雅黑" panose="020B0503020204020204" pitchFamily="34" charset="-122"/>
                <a:cs typeface="+mn-ea"/>
              </a:rPr>
              <a:t>，善于组织动员广大人民群众坚定不移跟党走</a:t>
            </a:r>
            <a:r>
              <a:rPr lang="zh-CN" altLang="en-US" sz="1600" dirty="0" smtClean="0">
                <a:ea typeface="微软雅黑" panose="020B0503020204020204" pitchFamily="34" charset="-122"/>
                <a:cs typeface="+mn-ea"/>
              </a:rPr>
              <a:t>；</a:t>
            </a:r>
            <a:endParaRPr lang="en-US" altLang="zh-CN" sz="1600" dirty="0" smtClean="0">
              <a:ea typeface="微软雅黑" panose="020B0503020204020204" pitchFamily="34" charset="-122"/>
              <a:cs typeface="+mn-ea"/>
            </a:endParaRPr>
          </a:p>
          <a:p>
            <a:pPr marL="342900" indent="-342900" fontAlgn="base">
              <a:lnSpc>
                <a:spcPct val="150000"/>
              </a:lnSpc>
              <a:spcBef>
                <a:spcPct val="0"/>
              </a:spcBef>
              <a:spcAft>
                <a:spcPct val="0"/>
              </a:spcAft>
              <a:buFont typeface="+mj-ea"/>
              <a:buAutoNum type="circleNumDbPlain"/>
            </a:pPr>
            <a:r>
              <a:rPr lang="zh-CN" altLang="en-US" sz="1600" dirty="0" smtClean="0">
                <a:ea typeface="微软雅黑" panose="020B0503020204020204" pitchFamily="34" charset="-122"/>
                <a:cs typeface="+mn-ea"/>
              </a:rPr>
              <a:t>增强</a:t>
            </a:r>
            <a:r>
              <a:rPr lang="zh-CN" altLang="en-US" sz="1600" b="1" dirty="0">
                <a:solidFill>
                  <a:srgbClr val="FF0000"/>
                </a:solidFill>
                <a:ea typeface="微软雅黑" panose="020B0503020204020204" pitchFamily="34" charset="-122"/>
                <a:cs typeface="+mn-ea"/>
              </a:rPr>
              <a:t>狠抓落实本领</a:t>
            </a:r>
            <a:r>
              <a:rPr lang="zh-CN" altLang="en-US" sz="1600" dirty="0">
                <a:ea typeface="微软雅黑" panose="020B0503020204020204" pitchFamily="34" charset="-122"/>
                <a:cs typeface="+mn-ea"/>
              </a:rPr>
              <a:t>，以钉钉子精神做实做细做好各项工作</a:t>
            </a:r>
            <a:r>
              <a:rPr lang="zh-CN" altLang="en-US" sz="1600" dirty="0" smtClean="0">
                <a:ea typeface="微软雅黑" panose="020B0503020204020204" pitchFamily="34" charset="-122"/>
                <a:cs typeface="+mn-ea"/>
              </a:rPr>
              <a:t>；</a:t>
            </a:r>
            <a:endParaRPr lang="en-US" altLang="zh-CN" sz="1600" dirty="0" smtClean="0">
              <a:ea typeface="微软雅黑" panose="020B0503020204020204" pitchFamily="34" charset="-122"/>
              <a:cs typeface="+mn-ea"/>
            </a:endParaRPr>
          </a:p>
          <a:p>
            <a:pPr marL="342900" indent="-342900" fontAlgn="base">
              <a:lnSpc>
                <a:spcPct val="150000"/>
              </a:lnSpc>
              <a:spcBef>
                <a:spcPct val="0"/>
              </a:spcBef>
              <a:spcAft>
                <a:spcPct val="0"/>
              </a:spcAft>
              <a:buFont typeface="+mj-ea"/>
              <a:buAutoNum type="circleNumDbPlain"/>
            </a:pPr>
            <a:r>
              <a:rPr lang="zh-CN" altLang="en-US" sz="1600" dirty="0" smtClean="0">
                <a:ea typeface="微软雅黑" panose="020B0503020204020204" pitchFamily="34" charset="-122"/>
                <a:cs typeface="+mn-ea"/>
              </a:rPr>
              <a:t>增强</a:t>
            </a:r>
            <a:r>
              <a:rPr lang="zh-CN" altLang="en-US" sz="1600" b="1" dirty="0">
                <a:solidFill>
                  <a:srgbClr val="FF0000"/>
                </a:solidFill>
                <a:ea typeface="微软雅黑" panose="020B0503020204020204" pitchFamily="34" charset="-122"/>
                <a:cs typeface="+mn-ea"/>
              </a:rPr>
              <a:t>驾驭风险本领</a:t>
            </a:r>
            <a:r>
              <a:rPr lang="zh-CN" altLang="en-US" sz="1600" dirty="0">
                <a:ea typeface="微软雅黑" panose="020B0503020204020204" pitchFamily="34" charset="-122"/>
                <a:cs typeface="+mn-ea"/>
              </a:rPr>
              <a:t>，勇于战胜前进道路上的各种艰难险阻</a:t>
            </a:r>
            <a:r>
              <a:rPr lang="zh-CN" altLang="en-US" sz="1600" dirty="0" smtClean="0">
                <a:ea typeface="微软雅黑" panose="020B0503020204020204" pitchFamily="34" charset="-122"/>
                <a:cs typeface="+mn-ea"/>
              </a:rPr>
              <a:t>。</a:t>
            </a:r>
            <a:endParaRPr lang="en-US" altLang="zh-CN" sz="1600" dirty="0" smtClean="0">
              <a:ea typeface="微软雅黑" panose="020B0503020204020204" pitchFamily="34" charset="-122"/>
              <a:cs typeface="+mn-ea"/>
            </a:endParaRPr>
          </a:p>
        </p:txBody>
      </p:sp>
    </p:spTree>
    <p:extLst>
      <p:ext uri="{BB962C8B-B14F-4D97-AF65-F5344CB8AC3E}">
        <p14:creationId xmlns:p14="http://schemas.microsoft.com/office/powerpoint/2010/main" val="130838205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33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6" grpId="0" animBg="1"/>
      <p:bldP spid="17"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FF964FDA-BC67-4D4A-BE2D-6F5D4C225E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3723" y="2745633"/>
            <a:ext cx="5184990" cy="4147992"/>
          </a:xfrm>
          <a:prstGeom prst="rect">
            <a:avLst/>
          </a:prstGeom>
        </p:spPr>
      </p:pic>
      <p:pic>
        <p:nvPicPr>
          <p:cNvPr id="35" name="图片 34">
            <a:extLst>
              <a:ext uri="{FF2B5EF4-FFF2-40B4-BE49-F238E27FC236}">
                <a16:creationId xmlns:a16="http://schemas.microsoft.com/office/drawing/2014/main" id="{0BCAED5F-5F05-4271-A84D-963B04AD57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049960"/>
            <a:ext cx="4460240" cy="2788989"/>
          </a:xfrm>
          <a:prstGeom prst="rect">
            <a:avLst/>
          </a:prstGeom>
        </p:spPr>
      </p:pic>
      <p:sp>
        <p:nvSpPr>
          <p:cNvPr id="30" name="矩形 29">
            <a:extLst>
              <a:ext uri="{FF2B5EF4-FFF2-40B4-BE49-F238E27FC236}">
                <a16:creationId xmlns:a16="http://schemas.microsoft.com/office/drawing/2014/main" id="{9ACC40E1-4E39-4604-A9C5-63FD620B632C}"/>
              </a:ext>
            </a:extLst>
          </p:cNvPr>
          <p:cNvSpPr/>
          <p:nvPr/>
        </p:nvSpPr>
        <p:spPr>
          <a:xfrm>
            <a:off x="1297849" y="2403022"/>
            <a:ext cx="9546203" cy="1446550"/>
          </a:xfrm>
          <a:prstGeom prst="rect">
            <a:avLst/>
          </a:prstGeom>
        </p:spPr>
        <p:txBody>
          <a:bodyPr wrap="none">
            <a:spAutoFit/>
          </a:bodyPr>
          <a:lstStyle/>
          <a:p>
            <a:pPr algn="ctr"/>
            <a:r>
              <a:rPr lang="zh-CN" altLang="en-US" sz="8800" b="1" dirty="0">
                <a:solidFill>
                  <a:srgbClr val="C00000"/>
                </a:solidFill>
                <a:latin typeface="字体视界-NEW魏碑体" panose="02010601030101010101" pitchFamily="2" charset="-122"/>
                <a:ea typeface="字体视界-NEW魏碑体" panose="02010601030101010101" pitchFamily="2" charset="-122"/>
                <a:cs typeface="+mn-ea"/>
                <a:sym typeface="+mn-lt"/>
              </a:rPr>
              <a:t>不忘初心 牢记使命</a:t>
            </a:r>
          </a:p>
        </p:txBody>
      </p:sp>
      <p:sp>
        <p:nvSpPr>
          <p:cNvPr id="32" name="Freeform 29">
            <a:extLst>
              <a:ext uri="{FF2B5EF4-FFF2-40B4-BE49-F238E27FC236}">
                <a16:creationId xmlns:a16="http://schemas.microsoft.com/office/drawing/2014/main" id="{24881789-4975-4D19-85A9-37539D67E584}"/>
              </a:ext>
            </a:extLst>
          </p:cNvPr>
          <p:cNvSpPr/>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pic>
        <p:nvPicPr>
          <p:cNvPr id="33" name="图片 32">
            <a:extLst>
              <a:ext uri="{FF2B5EF4-FFF2-40B4-BE49-F238E27FC236}">
                <a16:creationId xmlns:a16="http://schemas.microsoft.com/office/drawing/2014/main" id="{318A9B30-2396-4409-B19B-E784ADED99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7468" y="552220"/>
            <a:ext cx="2857500" cy="1190625"/>
          </a:xfrm>
          <a:prstGeom prst="rect">
            <a:avLst/>
          </a:prstGeom>
        </p:spPr>
      </p:pic>
      <p:pic>
        <p:nvPicPr>
          <p:cNvPr id="40" name="图片 39">
            <a:extLst>
              <a:ext uri="{FF2B5EF4-FFF2-40B4-BE49-F238E27FC236}">
                <a16:creationId xmlns:a16="http://schemas.microsoft.com/office/drawing/2014/main" id="{6D28FA4A-F9AD-4D78-804A-DF6854C1F8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02340" flipH="1">
            <a:off x="1320789" y="1151521"/>
            <a:ext cx="2100539" cy="875225"/>
          </a:xfrm>
          <a:prstGeom prst="rect">
            <a:avLst/>
          </a:prstGeom>
        </p:spPr>
      </p:pic>
    </p:spTree>
    <p:extLst>
      <p:ext uri="{BB962C8B-B14F-4D97-AF65-F5344CB8AC3E}">
        <p14:creationId xmlns:p14="http://schemas.microsoft.com/office/powerpoint/2010/main" val="3644267063"/>
      </p:ext>
    </p:extLst>
  </p:cSld>
  <p:clrMapOvr>
    <a:masterClrMapping/>
  </p:clrMapOvr>
  <mc:AlternateContent xmlns:mc="http://schemas.openxmlformats.org/markup-compatibility/2006" xmlns:p14="http://schemas.microsoft.com/office/powerpoint/2010/main">
    <mc:Choice Requires="p14">
      <p:transition p14:dur="10" advTm="9000"/>
    </mc:Choice>
    <mc:Fallback xmlns="">
      <p:transition advTm="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par>
                          <p:cTn id="12" fill="hold">
                            <p:stCondLst>
                              <p:cond delay="1000"/>
                            </p:stCondLst>
                            <p:childTnLst>
                              <p:par>
                                <p:cTn id="13" presetID="23" presetClass="entr" presetSubtype="36"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strVal val="(6*min(max(#ppt_w*#ppt_h,.3),1)-7.4)/-.7*#ppt_w"/>
                                          </p:val>
                                        </p:tav>
                                        <p:tav tm="100000">
                                          <p:val>
                                            <p:strVal val="#ppt_w"/>
                                          </p:val>
                                        </p:tav>
                                      </p:tavLst>
                                    </p:anim>
                                    <p:anim calcmode="lin" valueType="num">
                                      <p:cBhvr>
                                        <p:cTn id="16" dur="1000" fill="hold"/>
                                        <p:tgtEl>
                                          <p:spTgt spid="32"/>
                                        </p:tgtEl>
                                        <p:attrNameLst>
                                          <p:attrName>ppt_h</p:attrName>
                                        </p:attrNameLst>
                                      </p:cBhvr>
                                      <p:tavLst>
                                        <p:tav tm="0">
                                          <p:val>
                                            <p:strVal val="(6*min(max(#ppt_w*#ppt_h,.3),1)-7.4)/-.7*#ppt_h"/>
                                          </p:val>
                                        </p:tav>
                                        <p:tav tm="100000">
                                          <p:val>
                                            <p:strVal val="#ppt_h"/>
                                          </p:val>
                                        </p:tav>
                                      </p:tavLst>
                                    </p:anim>
                                    <p:anim calcmode="lin" valueType="num">
                                      <p:cBhvr>
                                        <p:cTn id="17" dur="1000" fill="hold"/>
                                        <p:tgtEl>
                                          <p:spTgt spid="32"/>
                                        </p:tgtEl>
                                        <p:attrNameLst>
                                          <p:attrName>ppt_x</p:attrName>
                                        </p:attrNameLst>
                                      </p:cBhvr>
                                      <p:tavLst>
                                        <p:tav tm="0">
                                          <p:val>
                                            <p:fltVal val="0.5"/>
                                          </p:val>
                                        </p:tav>
                                        <p:tav tm="100000">
                                          <p:val>
                                            <p:strVal val="#ppt_x"/>
                                          </p:val>
                                        </p:tav>
                                      </p:tavLst>
                                    </p:anim>
                                    <p:anim calcmode="lin" valueType="num">
                                      <p:cBhvr>
                                        <p:cTn id="18" dur="1000" fill="hold"/>
                                        <p:tgtEl>
                                          <p:spTgt spid="32"/>
                                        </p:tgtEl>
                                        <p:attrNameLst>
                                          <p:attrName>ppt_y</p:attrName>
                                        </p:attrNameLst>
                                      </p:cBhvr>
                                      <p:tavLst>
                                        <p:tav tm="0">
                                          <p:val>
                                            <p:strVal val="1+(6*min(max(#ppt_w*#ppt_h,.3),1)-7.4)/-.7*#ppt_h/2"/>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1000" fill="hold"/>
                                        <p:tgtEl>
                                          <p:spTgt spid="30"/>
                                        </p:tgtEl>
                                        <p:attrNameLst>
                                          <p:attrName>ppt_w</p:attrName>
                                        </p:attrNameLst>
                                      </p:cBhvr>
                                      <p:tavLst>
                                        <p:tav tm="0">
                                          <p:val>
                                            <p:fltVal val="0"/>
                                          </p:val>
                                        </p:tav>
                                        <p:tav tm="100000">
                                          <p:val>
                                            <p:strVal val="#ppt_w"/>
                                          </p:val>
                                        </p:tav>
                                      </p:tavLst>
                                    </p:anim>
                                    <p:anim calcmode="lin" valueType="num">
                                      <p:cBhvr>
                                        <p:cTn id="23" dur="1000" fill="hold"/>
                                        <p:tgtEl>
                                          <p:spTgt spid="30"/>
                                        </p:tgtEl>
                                        <p:attrNameLst>
                                          <p:attrName>ppt_h</p:attrName>
                                        </p:attrNameLst>
                                      </p:cBhvr>
                                      <p:tavLst>
                                        <p:tav tm="0">
                                          <p:val>
                                            <p:fltVal val="0"/>
                                          </p:val>
                                        </p:tav>
                                        <p:tav tm="100000">
                                          <p:val>
                                            <p:strVal val="#ppt_h"/>
                                          </p:val>
                                        </p:tav>
                                      </p:tavLst>
                                    </p:anim>
                                    <p:animEffect transition="in" filter="fade">
                                      <p:cBhvr>
                                        <p:cTn id="24" dur="1000"/>
                                        <p:tgtEl>
                                          <p:spTgt spid="30"/>
                                        </p:tgtEl>
                                      </p:cBhvr>
                                    </p:animEffect>
                                  </p:childTnLst>
                                </p:cTn>
                              </p:par>
                              <p:par>
                                <p:cTn id="25" presetID="35" presetClass="path" presetSubtype="0" accel="50000" decel="50000" fill="hold" grpId="1" nodeType="withEffect">
                                  <p:stCondLst>
                                    <p:cond delay="0"/>
                                  </p:stCondLst>
                                  <p:childTnLst>
                                    <p:animMotion origin="layout" path="M 0 1.48148E-6 L -0.41185 1.48148E-6 " pathEditMode="relative" rAng="0" ptsTypes="AA">
                                      <p:cBhvr>
                                        <p:cTn id="26" dur="2000" spd="-100000" fill="hold"/>
                                        <p:tgtEl>
                                          <p:spTgt spid="30"/>
                                        </p:tgtEl>
                                        <p:attrNameLst>
                                          <p:attrName>ppt_x</p:attrName>
                                          <p:attrName>ppt_y</p:attrName>
                                        </p:attrNameLst>
                                      </p:cBhvr>
                                      <p:rCtr x="-20599" y="0"/>
                                    </p:animMotion>
                                  </p:childTnLst>
                                </p:cTn>
                              </p:par>
                            </p:childTnLst>
                          </p:cTn>
                        </p:par>
                        <p:par>
                          <p:cTn id="27" fill="hold">
                            <p:stCondLst>
                              <p:cond delay="40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1000" fill="hold"/>
                                        <p:tgtEl>
                                          <p:spTgt spid="33"/>
                                        </p:tgtEl>
                                        <p:attrNameLst>
                                          <p:attrName>ppt_w</p:attrName>
                                        </p:attrNameLst>
                                      </p:cBhvr>
                                      <p:tavLst>
                                        <p:tav tm="0">
                                          <p:val>
                                            <p:fltVal val="0"/>
                                          </p:val>
                                        </p:tav>
                                        <p:tav tm="100000">
                                          <p:val>
                                            <p:strVal val="#ppt_w"/>
                                          </p:val>
                                        </p:tav>
                                      </p:tavLst>
                                    </p:anim>
                                    <p:anim calcmode="lin" valueType="num">
                                      <p:cBhvr>
                                        <p:cTn id="31" dur="1000" fill="hold"/>
                                        <p:tgtEl>
                                          <p:spTgt spid="33"/>
                                        </p:tgtEl>
                                        <p:attrNameLst>
                                          <p:attrName>ppt_h</p:attrName>
                                        </p:attrNameLst>
                                      </p:cBhvr>
                                      <p:tavLst>
                                        <p:tav tm="0">
                                          <p:val>
                                            <p:fltVal val="0"/>
                                          </p:val>
                                        </p:tav>
                                        <p:tav tm="100000">
                                          <p:val>
                                            <p:strVal val="#ppt_h"/>
                                          </p:val>
                                        </p:tav>
                                      </p:tavLst>
                                    </p:anim>
                                    <p:animEffect transition="in" filter="fade">
                                      <p:cBhvr>
                                        <p:cTn id="32" dur="1000"/>
                                        <p:tgtEl>
                                          <p:spTgt spid="33"/>
                                        </p:tgtEl>
                                      </p:cBhvr>
                                    </p:animEffect>
                                  </p:childTnLst>
                                </p:cTn>
                              </p:par>
                              <p:par>
                                <p:cTn id="33" presetID="35" presetClass="path" presetSubtype="0" accel="50000" decel="50000" fill="hold" nodeType="withEffect">
                                  <p:stCondLst>
                                    <p:cond delay="0"/>
                                  </p:stCondLst>
                                  <p:childTnLst>
                                    <p:animMotion origin="layout" path="M 6.25E-7 -1.11111E-6 L 0.31575 -1.11111E-6 " pathEditMode="relative" rAng="0" ptsTypes="AA">
                                      <p:cBhvr>
                                        <p:cTn id="34" dur="2000" spd="-100000" fill="hold"/>
                                        <p:tgtEl>
                                          <p:spTgt spid="33"/>
                                        </p:tgtEl>
                                        <p:attrNameLst>
                                          <p:attrName>ppt_x</p:attrName>
                                          <p:attrName>ppt_y</p:attrName>
                                        </p:attrNameLst>
                                      </p:cBhvr>
                                      <p:rCtr x="15781" y="0"/>
                                    </p:animMotion>
                                  </p:childTnLst>
                                </p:cTn>
                              </p:par>
                            </p:childTnLst>
                          </p:cTn>
                        </p:par>
                        <p:par>
                          <p:cTn id="35" fill="hold">
                            <p:stCondLst>
                              <p:cond delay="6000"/>
                            </p:stCondLst>
                            <p:childTnLst>
                              <p:par>
                                <p:cTn id="36" presetID="53" presetClass="entr" presetSubtype="16"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1000" fill="hold"/>
                                        <p:tgtEl>
                                          <p:spTgt spid="40"/>
                                        </p:tgtEl>
                                        <p:attrNameLst>
                                          <p:attrName>ppt_w</p:attrName>
                                        </p:attrNameLst>
                                      </p:cBhvr>
                                      <p:tavLst>
                                        <p:tav tm="0">
                                          <p:val>
                                            <p:fltVal val="0"/>
                                          </p:val>
                                        </p:tav>
                                        <p:tav tm="100000">
                                          <p:val>
                                            <p:strVal val="#ppt_w"/>
                                          </p:val>
                                        </p:tav>
                                      </p:tavLst>
                                    </p:anim>
                                    <p:anim calcmode="lin" valueType="num">
                                      <p:cBhvr>
                                        <p:cTn id="39" dur="1000" fill="hold"/>
                                        <p:tgtEl>
                                          <p:spTgt spid="40"/>
                                        </p:tgtEl>
                                        <p:attrNameLst>
                                          <p:attrName>ppt_h</p:attrName>
                                        </p:attrNameLst>
                                      </p:cBhvr>
                                      <p:tavLst>
                                        <p:tav tm="0">
                                          <p:val>
                                            <p:fltVal val="0"/>
                                          </p:val>
                                        </p:tav>
                                        <p:tav tm="100000">
                                          <p:val>
                                            <p:strVal val="#ppt_h"/>
                                          </p:val>
                                        </p:tav>
                                      </p:tavLst>
                                    </p:anim>
                                    <p:animEffect transition="in" filter="fade">
                                      <p:cBhvr>
                                        <p:cTn id="40" dur="1000"/>
                                        <p:tgtEl>
                                          <p:spTgt spid="40"/>
                                        </p:tgtEl>
                                      </p:cBhvr>
                                    </p:animEffect>
                                  </p:childTnLst>
                                </p:cTn>
                              </p:par>
                              <p:par>
                                <p:cTn id="41" presetID="35" presetClass="path" presetSubtype="0" accel="50000" decel="50000" fill="hold" nodeType="withEffect">
                                  <p:stCondLst>
                                    <p:cond delay="0"/>
                                  </p:stCondLst>
                                  <p:childTnLst>
                                    <p:animMotion origin="layout" path="M -1.04167E-6 -2.96296E-6 L 0.31576 -2.96296E-6 " pathEditMode="relative" rAng="0" ptsTypes="AA">
                                      <p:cBhvr>
                                        <p:cTn id="42" dur="2000" spd="-100000" fill="hold"/>
                                        <p:tgtEl>
                                          <p:spTgt spid="40"/>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2925902" y="1028108"/>
            <a:ext cx="6340197"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r>
              <a:rPr lang="zh-CN" altLang="en-US" sz="3200" b="1" dirty="0">
                <a:effectLst/>
              </a:rPr>
              <a:t>一、中国特色社会主义进入新时代</a:t>
            </a:r>
          </a:p>
        </p:txBody>
      </p:sp>
      <p:sp>
        <p:nvSpPr>
          <p:cNvPr id="16" name="矩形 15">
            <a:extLst>
              <a:ext uri="{FF2B5EF4-FFF2-40B4-BE49-F238E27FC236}">
                <a16:creationId xmlns:a16="http://schemas.microsoft.com/office/drawing/2014/main" id="{CCE2FDC3-91B9-4866-97DB-210CA6E779DA}"/>
              </a:ext>
            </a:extLst>
          </p:cNvPr>
          <p:cNvSpPr/>
          <p:nvPr/>
        </p:nvSpPr>
        <p:spPr bwMode="auto">
          <a:xfrm>
            <a:off x="1049398" y="2644242"/>
            <a:ext cx="10541164" cy="447738"/>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zh-CN" altLang="en-US" dirty="0">
                <a:latin typeface="微软雅黑" panose="020B0503020204020204" pitchFamily="34" charset="-122"/>
                <a:ea typeface="微软雅黑" panose="020B0503020204020204" pitchFamily="34" charset="-122"/>
                <a:cs typeface="+mn-ea"/>
                <a:sym typeface="+mn-lt"/>
              </a:rPr>
              <a:t>习近平总书记指出：“经过长期努力，中国特色社会主义进入了新时代，这是我国发展新的历史方位。”</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17" name="箭头: 五边形 7">
            <a:extLst>
              <a:ext uri="{FF2B5EF4-FFF2-40B4-BE49-F238E27FC236}">
                <a16:creationId xmlns:a16="http://schemas.microsoft.com/office/drawing/2014/main" id="{BB4F0E38-E6A0-4936-9F69-D15C1DE78F25}"/>
              </a:ext>
            </a:extLst>
          </p:cNvPr>
          <p:cNvSpPr/>
          <p:nvPr/>
        </p:nvSpPr>
        <p:spPr bwMode="auto">
          <a:xfrm>
            <a:off x="1049398" y="1866300"/>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1.</a:t>
            </a:r>
            <a:r>
              <a:rPr lang="zh-CN" altLang="en-US" sz="2000" dirty="0">
                <a:solidFill>
                  <a:schemeClr val="bg1"/>
                </a:solidFill>
                <a:latin typeface="微软雅黑" panose="020B0503020204020204" pitchFamily="34" charset="-122"/>
                <a:ea typeface="微软雅黑" panose="020B0503020204020204" pitchFamily="34" charset="-122"/>
                <a:cs typeface="+mn-ea"/>
              </a:rPr>
              <a:t>新时代标示我国发展新的历史方位</a:t>
            </a:r>
          </a:p>
        </p:txBody>
      </p:sp>
      <p:sp>
        <p:nvSpPr>
          <p:cNvPr id="37" name="箭头: 五边形 7">
            <a:extLst>
              <a:ext uri="{FF2B5EF4-FFF2-40B4-BE49-F238E27FC236}">
                <a16:creationId xmlns:a16="http://schemas.microsoft.com/office/drawing/2014/main" id="{BB4F0E38-E6A0-4936-9F69-D15C1DE78F25}"/>
              </a:ext>
            </a:extLst>
          </p:cNvPr>
          <p:cNvSpPr/>
          <p:nvPr/>
        </p:nvSpPr>
        <p:spPr bwMode="auto">
          <a:xfrm>
            <a:off x="1049398" y="3293922"/>
            <a:ext cx="6755657"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2.</a:t>
            </a:r>
            <a:r>
              <a:rPr lang="zh-CN" altLang="en-US" sz="2000" dirty="0">
                <a:solidFill>
                  <a:schemeClr val="bg1"/>
                </a:solidFill>
                <a:latin typeface="微软雅黑" panose="020B0503020204020204" pitchFamily="34" charset="-122"/>
                <a:ea typeface="微软雅黑" panose="020B0503020204020204" pitchFamily="34" charset="-122"/>
                <a:cs typeface="+mn-ea"/>
              </a:rPr>
              <a:t>新时代是中国特色社会主义新时代</a:t>
            </a:r>
          </a:p>
        </p:txBody>
      </p:sp>
      <p:sp>
        <p:nvSpPr>
          <p:cNvPr id="38" name="矩形 37">
            <a:extLst>
              <a:ext uri="{FF2B5EF4-FFF2-40B4-BE49-F238E27FC236}">
                <a16:creationId xmlns:a16="http://schemas.microsoft.com/office/drawing/2014/main" id="{CCE2FDC3-91B9-4866-97DB-210CA6E779DA}"/>
              </a:ext>
            </a:extLst>
          </p:cNvPr>
          <p:cNvSpPr/>
          <p:nvPr/>
        </p:nvSpPr>
        <p:spPr bwMode="auto">
          <a:xfrm>
            <a:off x="1049398" y="4071864"/>
            <a:ext cx="10541164" cy="447738"/>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zh-CN" altLang="en-US" dirty="0">
                <a:latin typeface="微软雅黑" panose="020B0503020204020204" pitchFamily="34" charset="-122"/>
                <a:ea typeface="微软雅黑" panose="020B0503020204020204" pitchFamily="34" charset="-122"/>
                <a:cs typeface="+mn-ea"/>
                <a:sym typeface="+mn-lt"/>
              </a:rPr>
              <a:t>习近平总书记强调，“新时代是中国特色社会主义新时代，而不是别的什么新时代”。</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41" name="箭头: 五边形 7">
            <a:extLst>
              <a:ext uri="{FF2B5EF4-FFF2-40B4-BE49-F238E27FC236}">
                <a16:creationId xmlns:a16="http://schemas.microsoft.com/office/drawing/2014/main" id="{BB4F0E38-E6A0-4936-9F69-D15C1DE78F25}"/>
              </a:ext>
            </a:extLst>
          </p:cNvPr>
          <p:cNvSpPr/>
          <p:nvPr/>
        </p:nvSpPr>
        <p:spPr bwMode="auto">
          <a:xfrm>
            <a:off x="1049398" y="4721544"/>
            <a:ext cx="676654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3.</a:t>
            </a:r>
            <a:r>
              <a:rPr lang="zh-CN" altLang="en-US" sz="2000" dirty="0">
                <a:solidFill>
                  <a:schemeClr val="bg1"/>
                </a:solidFill>
                <a:latin typeface="微软雅黑" panose="020B0503020204020204" pitchFamily="34" charset="-122"/>
                <a:ea typeface="微软雅黑" panose="020B0503020204020204" pitchFamily="34" charset="-122"/>
                <a:cs typeface="+mn-ea"/>
              </a:rPr>
              <a:t>我国社会主要矛盾变化是关系全局的历史性变化</a:t>
            </a:r>
          </a:p>
        </p:txBody>
      </p:sp>
      <p:sp>
        <p:nvSpPr>
          <p:cNvPr id="42" name="矩形 41">
            <a:extLst>
              <a:ext uri="{FF2B5EF4-FFF2-40B4-BE49-F238E27FC236}">
                <a16:creationId xmlns:a16="http://schemas.microsoft.com/office/drawing/2014/main" id="{CCE2FDC3-91B9-4866-97DB-210CA6E779DA}"/>
              </a:ext>
            </a:extLst>
          </p:cNvPr>
          <p:cNvSpPr/>
          <p:nvPr/>
        </p:nvSpPr>
        <p:spPr bwMode="auto">
          <a:xfrm>
            <a:off x="1049398" y="5499485"/>
            <a:ext cx="10541164" cy="803679"/>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dirty="0">
                <a:latin typeface="微软雅黑" panose="020B0503020204020204" pitchFamily="34" charset="-122"/>
                <a:ea typeface="微软雅黑" panose="020B0503020204020204" pitchFamily="34" charset="-122"/>
                <a:cs typeface="+mn-ea"/>
                <a:sym typeface="+mn-lt"/>
              </a:rPr>
              <a:t>习近平总书记指出：“中国特色社会主义进入新时代，我国社会主要矛盾已经转化为人民日益增长的美好生活需要和不平衡不充分的发展之间的矛盾。”</a:t>
            </a:r>
            <a:endParaRPr lang="zh-CN" altLang="en-US" sz="160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279189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3300"/>
                            </p:stCondLst>
                            <p:childTnLst>
                              <p:par>
                                <p:cTn id="44" presetID="2" presetClass="entr" presetSubtype="8"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0-#ppt_w/2"/>
                                          </p:val>
                                        </p:tav>
                                        <p:tav tm="100000">
                                          <p:val>
                                            <p:strVal val="#ppt_x"/>
                                          </p:val>
                                        </p:tav>
                                      </p:tavLst>
                                    </p:anim>
                                    <p:anim calcmode="lin" valueType="num">
                                      <p:cBhvr additive="base">
                                        <p:cTn id="47" dur="500" fill="hold"/>
                                        <p:tgtEl>
                                          <p:spTgt spid="37"/>
                                        </p:tgtEl>
                                        <p:attrNameLst>
                                          <p:attrName>ppt_y</p:attrName>
                                        </p:attrNameLst>
                                      </p:cBhvr>
                                      <p:tavLst>
                                        <p:tav tm="0">
                                          <p:val>
                                            <p:strVal val="#ppt_y"/>
                                          </p:val>
                                        </p:tav>
                                        <p:tav tm="100000">
                                          <p:val>
                                            <p:strVal val="#ppt_y"/>
                                          </p:val>
                                        </p:tav>
                                      </p:tavLst>
                                    </p:anim>
                                  </p:childTnLst>
                                </p:cTn>
                              </p:par>
                            </p:childTnLst>
                          </p:cTn>
                        </p:par>
                        <p:par>
                          <p:cTn id="48" fill="hold">
                            <p:stCondLst>
                              <p:cond delay="38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43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4800"/>
                            </p:stCondLst>
                            <p:childTnLst>
                              <p:par>
                                <p:cTn id="58" presetID="22" presetClass="entr" presetSubtype="8"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left)">
                                      <p:cBhvr>
                                        <p:cTn id="6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6" grpId="0" animBg="1"/>
      <p:bldP spid="17" grpId="0" animBg="1"/>
      <p:bldP spid="37" grpId="0" animBg="1"/>
      <p:bldP spid="38"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2925902" y="1028108"/>
            <a:ext cx="6340197"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r>
              <a:rPr lang="zh-CN" altLang="en-US" sz="3200" b="1" dirty="0">
                <a:effectLst/>
              </a:rPr>
              <a:t>一、中国特色社会主义进入新时代</a:t>
            </a:r>
          </a:p>
        </p:txBody>
      </p:sp>
      <p:grpSp>
        <p:nvGrpSpPr>
          <p:cNvPr id="3" name="组合 2"/>
          <p:cNvGrpSpPr/>
          <p:nvPr/>
        </p:nvGrpSpPr>
        <p:grpSpPr>
          <a:xfrm>
            <a:off x="1097347" y="2669062"/>
            <a:ext cx="10424830" cy="757130"/>
            <a:chOff x="1108233" y="3028291"/>
            <a:chExt cx="10424830" cy="757130"/>
          </a:xfrm>
        </p:grpSpPr>
        <p:sp>
          <p:nvSpPr>
            <p:cNvPr id="21" name="矩形 20">
              <a:extLst>
                <a:ext uri="{FF2B5EF4-FFF2-40B4-BE49-F238E27FC236}">
                  <a16:creationId xmlns:a16="http://schemas.microsoft.com/office/drawing/2014/main" id="{B319F040-C0C0-4F13-9F26-3AEA6B871279}"/>
                </a:ext>
              </a:extLst>
            </p:cNvPr>
            <p:cNvSpPr/>
            <p:nvPr/>
          </p:nvSpPr>
          <p:spPr>
            <a:xfrm>
              <a:off x="2764417" y="3028291"/>
              <a:ext cx="8768646" cy="757130"/>
            </a:xfrm>
            <a:prstGeom prst="rect">
              <a:avLst/>
            </a:prstGeom>
            <a:noFill/>
          </p:spPr>
          <p:txBody>
            <a:bodyPr wrap="square" rtlCol="0">
              <a:spAutoFit/>
            </a:bodyPr>
            <a:lstStyle/>
            <a:p>
              <a:pPr>
                <a:lnSpc>
                  <a:spcPct val="120000"/>
                </a:lnSpc>
                <a:defRPr/>
              </a:pPr>
              <a:r>
                <a:rPr lang="zh-CN" altLang="en-US" dirty="0">
                  <a:latin typeface="+mj-lt"/>
                  <a:ea typeface="微软雅黑" panose="020B0503020204020204" pitchFamily="34" charset="-122"/>
                  <a:cs typeface="+mn-ea"/>
                  <a:sym typeface="+mn-lt"/>
                </a:rPr>
                <a:t>党的十八大以来，改革开放和社会主义现代化建设取得历史性成就，我国发展站到了</a:t>
              </a:r>
              <a:r>
                <a:rPr lang="zh-CN" altLang="en-US" b="1" dirty="0">
                  <a:solidFill>
                    <a:srgbClr val="FF0000"/>
                  </a:solidFill>
                  <a:latin typeface="+mj-lt"/>
                  <a:ea typeface="微软雅黑" panose="020B0503020204020204" pitchFamily="34" charset="-122"/>
                  <a:cs typeface="+mn-ea"/>
                  <a:sym typeface="+mn-lt"/>
                </a:rPr>
                <a:t>新的历史起点上</a:t>
              </a:r>
              <a:r>
                <a:rPr lang="zh-CN" altLang="en-US" dirty="0">
                  <a:latin typeface="+mj-lt"/>
                  <a:ea typeface="微软雅黑" panose="020B0503020204020204" pitchFamily="34" charset="-122"/>
                  <a:cs typeface="+mn-ea"/>
                  <a:sym typeface="+mn-lt"/>
                </a:rPr>
                <a:t>，中国特色社会主义进入</a:t>
              </a:r>
              <a:r>
                <a:rPr lang="zh-CN" altLang="en-US" b="1" dirty="0">
                  <a:solidFill>
                    <a:srgbClr val="FF0000"/>
                  </a:solidFill>
                  <a:latin typeface="+mj-lt"/>
                  <a:ea typeface="微软雅黑" panose="020B0503020204020204" pitchFamily="34" charset="-122"/>
                  <a:cs typeface="+mn-ea"/>
                  <a:sym typeface="+mn-lt"/>
                </a:rPr>
                <a:t>新的发展阶段</a:t>
              </a:r>
              <a:r>
                <a:rPr lang="zh-CN" altLang="en-US" dirty="0">
                  <a:latin typeface="+mj-lt"/>
                  <a:ea typeface="微软雅黑" panose="020B0503020204020204" pitchFamily="34" charset="-122"/>
                  <a:cs typeface="+mn-ea"/>
                  <a:sym typeface="+mn-lt"/>
                </a:rPr>
                <a:t>。</a:t>
              </a:r>
            </a:p>
          </p:txBody>
        </p:sp>
        <p:sp>
          <p:nvSpPr>
            <p:cNvPr id="22" name="箭头: 五边形 7">
              <a:extLst>
                <a:ext uri="{FF2B5EF4-FFF2-40B4-BE49-F238E27FC236}">
                  <a16:creationId xmlns:a16="http://schemas.microsoft.com/office/drawing/2014/main" id="{D461B79E-8833-41BF-A532-0101C312A5A9}"/>
                </a:ext>
              </a:extLst>
            </p:cNvPr>
            <p:cNvSpPr/>
            <p:nvPr/>
          </p:nvSpPr>
          <p:spPr bwMode="auto">
            <a:xfrm>
              <a:off x="1108233" y="3064856"/>
              <a:ext cx="1656184" cy="684000"/>
            </a:xfrm>
            <a:prstGeom prst="homePlate">
              <a:avLst>
                <a:gd name="adj" fmla="val 22152"/>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lnSpc>
                  <a:spcPct val="120000"/>
                </a:lnSpc>
                <a:spcBef>
                  <a:spcPct val="0"/>
                </a:spcBef>
                <a:spcAft>
                  <a:spcPct val="0"/>
                </a:spcAft>
              </a:pPr>
              <a:r>
                <a:rPr lang="zh-CN" altLang="en-US" b="1" dirty="0">
                  <a:solidFill>
                    <a:schemeClr val="bg1"/>
                  </a:solidFill>
                  <a:latin typeface="+mj-lt"/>
                  <a:ea typeface="宋体" pitchFamily="2" charset="-122"/>
                </a:rPr>
                <a:t>发展阶段</a:t>
              </a:r>
              <a:endParaRPr kumimoji="0" lang="zh-CN" altLang="en-US" b="1" i="0" u="none" strike="noStrike" cap="none" normalizeH="0" baseline="0" dirty="0">
                <a:ln>
                  <a:noFill/>
                </a:ln>
                <a:solidFill>
                  <a:schemeClr val="bg1"/>
                </a:solidFill>
                <a:effectLst/>
                <a:latin typeface="+mj-lt"/>
                <a:ea typeface="宋体" pitchFamily="2" charset="-122"/>
              </a:endParaRPr>
            </a:p>
          </p:txBody>
        </p:sp>
      </p:grpSp>
      <p:grpSp>
        <p:nvGrpSpPr>
          <p:cNvPr id="2" name="组合 1"/>
          <p:cNvGrpSpPr/>
          <p:nvPr/>
        </p:nvGrpSpPr>
        <p:grpSpPr>
          <a:xfrm>
            <a:off x="1097347" y="3558387"/>
            <a:ext cx="10424830" cy="757130"/>
            <a:chOff x="1108233" y="4017529"/>
            <a:chExt cx="10424830" cy="757130"/>
          </a:xfrm>
        </p:grpSpPr>
        <p:sp>
          <p:nvSpPr>
            <p:cNvPr id="30" name="矩形 29">
              <a:extLst>
                <a:ext uri="{FF2B5EF4-FFF2-40B4-BE49-F238E27FC236}">
                  <a16:creationId xmlns:a16="http://schemas.microsoft.com/office/drawing/2014/main" id="{B319F040-C0C0-4F13-9F26-3AEA6B871279}"/>
                </a:ext>
              </a:extLst>
            </p:cNvPr>
            <p:cNvSpPr/>
            <p:nvPr/>
          </p:nvSpPr>
          <p:spPr>
            <a:xfrm>
              <a:off x="2764417" y="4017529"/>
              <a:ext cx="8768646" cy="757130"/>
            </a:xfrm>
            <a:prstGeom prst="rect">
              <a:avLst/>
            </a:prstGeom>
            <a:noFill/>
          </p:spPr>
          <p:txBody>
            <a:bodyPr wrap="square" rtlCol="0">
              <a:spAutoFit/>
            </a:bodyPr>
            <a:lstStyle/>
            <a:p>
              <a:pPr>
                <a:lnSpc>
                  <a:spcPct val="120000"/>
                </a:lnSpc>
                <a:defRPr/>
              </a:pPr>
              <a:r>
                <a:rPr lang="zh-CN" altLang="en-US" dirty="0">
                  <a:latin typeface="+mj-lt"/>
                  <a:ea typeface="微软雅黑" panose="020B0503020204020204" pitchFamily="34" charset="-122"/>
                  <a:cs typeface="+mn-ea"/>
                  <a:sym typeface="+mn-lt"/>
                </a:rPr>
                <a:t>我国社会主要矛盾已经由人民日益增长的物质文化需要同落后的社会生产之间的矛盾，转化为</a:t>
              </a:r>
              <a:r>
                <a:rPr lang="zh-CN" altLang="en-US" b="1" dirty="0">
                  <a:solidFill>
                    <a:srgbClr val="FF0000"/>
                  </a:solidFill>
                  <a:latin typeface="+mj-lt"/>
                  <a:ea typeface="微软雅黑" panose="020B0503020204020204" pitchFamily="34" charset="-122"/>
                  <a:cs typeface="+mn-ea"/>
                  <a:sym typeface="+mn-lt"/>
                </a:rPr>
                <a:t>人民日益增长的美好生活需要和不平衡不充分的发展之间</a:t>
              </a:r>
              <a:r>
                <a:rPr lang="zh-CN" altLang="en-US" dirty="0">
                  <a:latin typeface="+mj-lt"/>
                  <a:ea typeface="微软雅黑" panose="020B0503020204020204" pitchFamily="34" charset="-122"/>
                  <a:cs typeface="+mn-ea"/>
                  <a:sym typeface="+mn-lt"/>
                </a:rPr>
                <a:t>的矛盾。</a:t>
              </a:r>
            </a:p>
          </p:txBody>
        </p:sp>
        <p:sp>
          <p:nvSpPr>
            <p:cNvPr id="31" name="箭头: 五边形 7">
              <a:extLst>
                <a:ext uri="{FF2B5EF4-FFF2-40B4-BE49-F238E27FC236}">
                  <a16:creationId xmlns:a16="http://schemas.microsoft.com/office/drawing/2014/main" id="{D461B79E-8833-41BF-A532-0101C312A5A9}"/>
                </a:ext>
              </a:extLst>
            </p:cNvPr>
            <p:cNvSpPr/>
            <p:nvPr/>
          </p:nvSpPr>
          <p:spPr bwMode="auto">
            <a:xfrm>
              <a:off x="1108233" y="4054094"/>
              <a:ext cx="1656184" cy="684000"/>
            </a:xfrm>
            <a:prstGeom prst="homePlate">
              <a:avLst>
                <a:gd name="adj" fmla="val 22152"/>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lnSpc>
                  <a:spcPct val="120000"/>
                </a:lnSpc>
                <a:spcBef>
                  <a:spcPct val="0"/>
                </a:spcBef>
                <a:spcAft>
                  <a:spcPct val="0"/>
                </a:spcAft>
              </a:pPr>
              <a:r>
                <a:rPr lang="zh-CN" altLang="en-US" b="1" dirty="0">
                  <a:solidFill>
                    <a:schemeClr val="bg1"/>
                  </a:solidFill>
                  <a:latin typeface="+mj-lt"/>
                  <a:ea typeface="宋体" pitchFamily="2" charset="-122"/>
                </a:rPr>
                <a:t>社会主要矛盾</a:t>
              </a:r>
              <a:endParaRPr kumimoji="0" lang="zh-CN" altLang="en-US" b="1" i="0" u="none" strike="noStrike" cap="none" normalizeH="0" baseline="0" dirty="0">
                <a:ln>
                  <a:noFill/>
                </a:ln>
                <a:solidFill>
                  <a:schemeClr val="bg1"/>
                </a:solidFill>
                <a:effectLst/>
                <a:latin typeface="+mj-lt"/>
                <a:ea typeface="宋体" pitchFamily="2" charset="-122"/>
              </a:endParaRPr>
            </a:p>
          </p:txBody>
        </p:sp>
      </p:grpSp>
      <p:grpSp>
        <p:nvGrpSpPr>
          <p:cNvPr id="4" name="组合 3"/>
          <p:cNvGrpSpPr/>
          <p:nvPr/>
        </p:nvGrpSpPr>
        <p:grpSpPr>
          <a:xfrm>
            <a:off x="1097347" y="4447712"/>
            <a:ext cx="10424830" cy="1089529"/>
            <a:chOff x="1108233" y="4897911"/>
            <a:chExt cx="10424830" cy="1089529"/>
          </a:xfrm>
        </p:grpSpPr>
        <p:sp>
          <p:nvSpPr>
            <p:cNvPr id="32" name="矩形 31">
              <a:extLst>
                <a:ext uri="{FF2B5EF4-FFF2-40B4-BE49-F238E27FC236}">
                  <a16:creationId xmlns:a16="http://schemas.microsoft.com/office/drawing/2014/main" id="{B319F040-C0C0-4F13-9F26-3AEA6B871279}"/>
                </a:ext>
              </a:extLst>
            </p:cNvPr>
            <p:cNvSpPr/>
            <p:nvPr/>
          </p:nvSpPr>
          <p:spPr>
            <a:xfrm>
              <a:off x="2764417" y="4897911"/>
              <a:ext cx="8768646" cy="1089529"/>
            </a:xfrm>
            <a:prstGeom prst="rect">
              <a:avLst/>
            </a:prstGeom>
            <a:noFill/>
          </p:spPr>
          <p:txBody>
            <a:bodyPr wrap="square" rtlCol="0">
              <a:spAutoFit/>
            </a:bodyPr>
            <a:lstStyle/>
            <a:p>
              <a:pPr>
                <a:lnSpc>
                  <a:spcPct val="120000"/>
                </a:lnSpc>
                <a:defRPr/>
              </a:pPr>
              <a:r>
                <a:rPr lang="zh-CN" altLang="en-US" dirty="0">
                  <a:latin typeface="+mj-lt"/>
                  <a:ea typeface="微软雅黑" panose="020B0503020204020204" pitchFamily="34" charset="-122"/>
                  <a:cs typeface="+mn-ea"/>
                  <a:sym typeface="+mn-lt"/>
                </a:rPr>
                <a:t>党的十九大到二十大是“两个一百年”奋斗目标的历史交汇期，我们既要全面</a:t>
              </a:r>
              <a:r>
                <a:rPr lang="zh-CN" altLang="en-US" b="1" dirty="0">
                  <a:solidFill>
                    <a:srgbClr val="FF0000"/>
                  </a:solidFill>
                  <a:latin typeface="+mj-lt"/>
                  <a:ea typeface="微软雅黑" panose="020B0503020204020204" pitchFamily="34" charset="-122"/>
                  <a:cs typeface="+mn-ea"/>
                  <a:sym typeface="+mn-lt"/>
                </a:rPr>
                <a:t>建成小康社会、实现第一个百年奋斗目标</a:t>
              </a:r>
              <a:r>
                <a:rPr lang="zh-CN" altLang="en-US" dirty="0">
                  <a:latin typeface="+mj-lt"/>
                  <a:ea typeface="微软雅黑" panose="020B0503020204020204" pitchFamily="34" charset="-122"/>
                  <a:cs typeface="+mn-ea"/>
                  <a:sym typeface="+mn-lt"/>
                </a:rPr>
                <a:t>，又要乘势而上开启全面</a:t>
              </a:r>
              <a:r>
                <a:rPr lang="zh-CN" altLang="en-US" b="1" dirty="0">
                  <a:solidFill>
                    <a:srgbClr val="FF0000"/>
                  </a:solidFill>
                  <a:latin typeface="+mj-lt"/>
                  <a:ea typeface="微软雅黑" panose="020B0503020204020204" pitchFamily="34" charset="-122"/>
                  <a:cs typeface="+mn-ea"/>
                  <a:sym typeface="+mn-lt"/>
                </a:rPr>
                <a:t>建设社会主义现代化国家新征程，向第二个百年奋斗目标进军</a:t>
              </a:r>
              <a:r>
                <a:rPr lang="zh-CN" altLang="en-US" dirty="0">
                  <a:latin typeface="+mj-lt"/>
                  <a:ea typeface="微软雅黑" panose="020B0503020204020204" pitchFamily="34" charset="-122"/>
                  <a:cs typeface="+mn-ea"/>
                  <a:sym typeface="+mn-lt"/>
                </a:rPr>
                <a:t>。</a:t>
              </a:r>
            </a:p>
          </p:txBody>
        </p:sp>
        <p:sp>
          <p:nvSpPr>
            <p:cNvPr id="33" name="箭头: 五边形 7">
              <a:extLst>
                <a:ext uri="{FF2B5EF4-FFF2-40B4-BE49-F238E27FC236}">
                  <a16:creationId xmlns:a16="http://schemas.microsoft.com/office/drawing/2014/main" id="{D461B79E-8833-41BF-A532-0101C312A5A9}"/>
                </a:ext>
              </a:extLst>
            </p:cNvPr>
            <p:cNvSpPr/>
            <p:nvPr/>
          </p:nvSpPr>
          <p:spPr bwMode="auto">
            <a:xfrm>
              <a:off x="1108233" y="5100675"/>
              <a:ext cx="1656184" cy="684000"/>
            </a:xfrm>
            <a:prstGeom prst="homePlate">
              <a:avLst>
                <a:gd name="adj" fmla="val 22152"/>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lnSpc>
                  <a:spcPct val="120000"/>
                </a:lnSpc>
                <a:spcBef>
                  <a:spcPct val="0"/>
                </a:spcBef>
                <a:spcAft>
                  <a:spcPct val="0"/>
                </a:spcAft>
              </a:pPr>
              <a:r>
                <a:rPr lang="zh-CN" altLang="en-US" b="1" dirty="0">
                  <a:solidFill>
                    <a:schemeClr val="bg1"/>
                  </a:solidFill>
                  <a:latin typeface="+mj-lt"/>
                  <a:ea typeface="宋体" pitchFamily="2" charset="-122"/>
                </a:rPr>
                <a:t>奋斗目标</a:t>
              </a:r>
              <a:endParaRPr kumimoji="0" lang="zh-CN" altLang="en-US" b="1" i="0" u="none" strike="noStrike" cap="none" normalizeH="0" baseline="0" dirty="0">
                <a:ln>
                  <a:noFill/>
                </a:ln>
                <a:solidFill>
                  <a:schemeClr val="bg1"/>
                </a:solidFill>
                <a:effectLst/>
                <a:latin typeface="+mj-lt"/>
                <a:ea typeface="宋体" pitchFamily="2" charset="-122"/>
              </a:endParaRPr>
            </a:p>
          </p:txBody>
        </p:sp>
      </p:grpSp>
      <p:grpSp>
        <p:nvGrpSpPr>
          <p:cNvPr id="5" name="组合 4"/>
          <p:cNvGrpSpPr/>
          <p:nvPr/>
        </p:nvGrpSpPr>
        <p:grpSpPr>
          <a:xfrm>
            <a:off x="1097347" y="5669436"/>
            <a:ext cx="10424830" cy="757130"/>
            <a:chOff x="1108233" y="6191953"/>
            <a:chExt cx="10424830" cy="757130"/>
          </a:xfrm>
        </p:grpSpPr>
        <p:sp>
          <p:nvSpPr>
            <p:cNvPr id="34" name="矩形 33">
              <a:extLst>
                <a:ext uri="{FF2B5EF4-FFF2-40B4-BE49-F238E27FC236}">
                  <a16:creationId xmlns:a16="http://schemas.microsoft.com/office/drawing/2014/main" id="{B319F040-C0C0-4F13-9F26-3AEA6B871279}"/>
                </a:ext>
              </a:extLst>
            </p:cNvPr>
            <p:cNvSpPr/>
            <p:nvPr/>
          </p:nvSpPr>
          <p:spPr>
            <a:xfrm>
              <a:off x="2764417" y="6191953"/>
              <a:ext cx="8768646" cy="757130"/>
            </a:xfrm>
            <a:prstGeom prst="rect">
              <a:avLst/>
            </a:prstGeom>
            <a:noFill/>
          </p:spPr>
          <p:txBody>
            <a:bodyPr wrap="square" rtlCol="0">
              <a:spAutoFit/>
            </a:bodyPr>
            <a:lstStyle/>
            <a:p>
              <a:pPr>
                <a:lnSpc>
                  <a:spcPct val="120000"/>
                </a:lnSpc>
                <a:defRPr/>
              </a:pPr>
              <a:r>
                <a:rPr lang="zh-CN" altLang="en-US" dirty="0">
                  <a:latin typeface="+mj-lt"/>
                  <a:ea typeface="微软雅黑" panose="020B0503020204020204" pitchFamily="34" charset="-122"/>
                  <a:cs typeface="+mn-ea"/>
                  <a:sym typeface="+mn-lt"/>
                </a:rPr>
                <a:t>当代中国正处在从大国走向强国的关键时期，已不再是国际秩序的被动接受者，而是</a:t>
              </a:r>
              <a:r>
                <a:rPr lang="zh-CN" altLang="en-US" b="1" dirty="0">
                  <a:solidFill>
                    <a:srgbClr val="FF0000"/>
                  </a:solidFill>
                  <a:latin typeface="+mj-lt"/>
                  <a:ea typeface="微软雅黑" panose="020B0503020204020204" pitchFamily="34" charset="-122"/>
                  <a:cs typeface="+mn-ea"/>
                  <a:sym typeface="+mn-lt"/>
                </a:rPr>
                <a:t>积极的参与者、建设者、引领者</a:t>
              </a:r>
              <a:r>
                <a:rPr lang="zh-CN" altLang="en-US" dirty="0">
                  <a:latin typeface="+mj-lt"/>
                  <a:ea typeface="微软雅黑" panose="020B0503020204020204" pitchFamily="34" charset="-122"/>
                  <a:cs typeface="+mn-ea"/>
                  <a:sym typeface="+mn-lt"/>
                </a:rPr>
                <a:t>。</a:t>
              </a:r>
            </a:p>
          </p:txBody>
        </p:sp>
        <p:sp>
          <p:nvSpPr>
            <p:cNvPr id="35" name="箭头: 五边形 7">
              <a:extLst>
                <a:ext uri="{FF2B5EF4-FFF2-40B4-BE49-F238E27FC236}">
                  <a16:creationId xmlns:a16="http://schemas.microsoft.com/office/drawing/2014/main" id="{D461B79E-8833-41BF-A532-0101C312A5A9}"/>
                </a:ext>
              </a:extLst>
            </p:cNvPr>
            <p:cNvSpPr/>
            <p:nvPr/>
          </p:nvSpPr>
          <p:spPr bwMode="auto">
            <a:xfrm>
              <a:off x="1108233" y="6228518"/>
              <a:ext cx="1656184" cy="684000"/>
            </a:xfrm>
            <a:prstGeom prst="homePlate">
              <a:avLst>
                <a:gd name="adj" fmla="val 22152"/>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lnSpc>
                  <a:spcPct val="120000"/>
                </a:lnSpc>
                <a:spcBef>
                  <a:spcPct val="0"/>
                </a:spcBef>
                <a:spcAft>
                  <a:spcPct val="0"/>
                </a:spcAft>
              </a:pPr>
              <a:r>
                <a:rPr lang="zh-CN" altLang="en-US" b="1" dirty="0">
                  <a:solidFill>
                    <a:schemeClr val="bg1"/>
                  </a:solidFill>
                  <a:latin typeface="+mj-lt"/>
                  <a:ea typeface="宋体" pitchFamily="2" charset="-122"/>
                </a:rPr>
                <a:t>国际地位</a:t>
              </a:r>
              <a:endParaRPr kumimoji="0" lang="zh-CN" altLang="en-US" b="1" i="0" u="none" strike="noStrike" cap="none" normalizeH="0" baseline="0" dirty="0">
                <a:ln>
                  <a:noFill/>
                </a:ln>
                <a:solidFill>
                  <a:schemeClr val="bg1"/>
                </a:solidFill>
                <a:effectLst/>
                <a:latin typeface="+mj-lt"/>
                <a:ea typeface="宋体" pitchFamily="2" charset="-122"/>
              </a:endParaRPr>
            </a:p>
          </p:txBody>
        </p:sp>
      </p:grpSp>
      <p:sp>
        <p:nvSpPr>
          <p:cNvPr id="19" name="箭头: 五边形 7">
            <a:extLst>
              <a:ext uri="{FF2B5EF4-FFF2-40B4-BE49-F238E27FC236}">
                <a16:creationId xmlns:a16="http://schemas.microsoft.com/office/drawing/2014/main" id="{BB4F0E38-E6A0-4936-9F69-D15C1DE78F25}"/>
              </a:ext>
            </a:extLst>
          </p:cNvPr>
          <p:cNvSpPr/>
          <p:nvPr/>
        </p:nvSpPr>
        <p:spPr bwMode="auto">
          <a:xfrm>
            <a:off x="1049398" y="1866300"/>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1.</a:t>
            </a:r>
            <a:r>
              <a:rPr lang="zh-CN" altLang="en-US" sz="2000" dirty="0">
                <a:solidFill>
                  <a:schemeClr val="bg1"/>
                </a:solidFill>
                <a:latin typeface="微软雅黑" panose="020B0503020204020204" pitchFamily="34" charset="-122"/>
                <a:ea typeface="微软雅黑" panose="020B0503020204020204" pitchFamily="34" charset="-122"/>
                <a:cs typeface="+mn-ea"/>
              </a:rPr>
              <a:t>新时代标示我国发展新的历史方位</a:t>
            </a:r>
          </a:p>
        </p:txBody>
      </p:sp>
    </p:spTree>
    <p:extLst>
      <p:ext uri="{BB962C8B-B14F-4D97-AF65-F5344CB8AC3E}">
        <p14:creationId xmlns:p14="http://schemas.microsoft.com/office/powerpoint/2010/main" val="277623523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2925902" y="1028108"/>
            <a:ext cx="6340197"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r>
              <a:rPr lang="zh-CN" altLang="en-US" sz="3200" b="1" dirty="0">
                <a:effectLst/>
              </a:rPr>
              <a:t>一、中国特色社会主义进入新时代</a:t>
            </a:r>
          </a:p>
        </p:txBody>
      </p:sp>
      <p:sp>
        <p:nvSpPr>
          <p:cNvPr id="16" name="矩形 15">
            <a:extLst>
              <a:ext uri="{FF2B5EF4-FFF2-40B4-BE49-F238E27FC236}">
                <a16:creationId xmlns:a16="http://schemas.microsoft.com/office/drawing/2014/main" id="{CCE2FDC3-91B9-4866-97DB-210CA6E779DA}"/>
              </a:ext>
            </a:extLst>
          </p:cNvPr>
          <p:cNvSpPr/>
          <p:nvPr/>
        </p:nvSpPr>
        <p:spPr bwMode="auto">
          <a:xfrm>
            <a:off x="1060286" y="2581782"/>
            <a:ext cx="10541164" cy="44773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zh-CN" altLang="en-US" sz="3200" b="1" dirty="0">
                <a:solidFill>
                  <a:srgbClr val="C00000"/>
                </a:solidFill>
                <a:latin typeface="微软雅黑" panose="020B0503020204020204" pitchFamily="34" charset="-122"/>
                <a:ea typeface="微软雅黑" panose="020B0503020204020204" pitchFamily="34" charset="-122"/>
                <a:cs typeface="+mn-ea"/>
                <a:sym typeface="+mn-lt"/>
              </a:rPr>
              <a:t>重大意义</a:t>
            </a:r>
            <a:endParaRPr lang="zh-CN" altLang="en-US" sz="3200" b="1" dirty="0">
              <a:latin typeface="微软雅黑" panose="020B0503020204020204" pitchFamily="34" charset="-122"/>
              <a:ea typeface="微软雅黑" panose="020B0503020204020204" pitchFamily="34" charset="-122"/>
              <a:cs typeface="+mn-ea"/>
              <a:sym typeface="+mn-lt"/>
            </a:endParaRPr>
          </a:p>
        </p:txBody>
      </p:sp>
      <p:sp>
        <p:nvSpPr>
          <p:cNvPr id="21" name="矩形 20">
            <a:extLst>
              <a:ext uri="{FF2B5EF4-FFF2-40B4-BE49-F238E27FC236}">
                <a16:creationId xmlns:a16="http://schemas.microsoft.com/office/drawing/2014/main" id="{B319F040-C0C0-4F13-9F26-3AEA6B871279}"/>
              </a:ext>
            </a:extLst>
          </p:cNvPr>
          <p:cNvSpPr/>
          <p:nvPr/>
        </p:nvSpPr>
        <p:spPr>
          <a:xfrm>
            <a:off x="1060287" y="3126258"/>
            <a:ext cx="10064914" cy="874407"/>
          </a:xfrm>
          <a:prstGeom prst="rect">
            <a:avLst/>
          </a:prstGeom>
          <a:noFill/>
        </p:spPr>
        <p:txBody>
          <a:bodyPr wrap="square" rtlCol="0">
            <a:spAutoFit/>
          </a:bodyPr>
          <a:lstStyle/>
          <a:p>
            <a:pPr marL="285750" indent="-285750">
              <a:lnSpc>
                <a:spcPct val="150000"/>
              </a:lnSpc>
              <a:buFont typeface="Wingdings" panose="05000000000000000000" pitchFamily="2" charset="2"/>
              <a:buChar char="Ø"/>
              <a:defRPr/>
            </a:pPr>
            <a:r>
              <a:rPr lang="zh-CN" altLang="en-US" dirty="0">
                <a:latin typeface="+mj-lt"/>
                <a:ea typeface="微软雅黑" panose="020B0503020204020204" pitchFamily="34" charset="-122"/>
                <a:cs typeface="+mn-ea"/>
                <a:sym typeface="+mn-lt"/>
              </a:rPr>
              <a:t>近代以来久经磨难的</a:t>
            </a:r>
            <a:r>
              <a:rPr lang="zh-CN" altLang="en-US" b="1" dirty="0">
                <a:solidFill>
                  <a:srgbClr val="FF0000"/>
                </a:solidFill>
                <a:latin typeface="+mj-lt"/>
                <a:ea typeface="微软雅黑" panose="020B0503020204020204" pitchFamily="34" charset="-122"/>
                <a:cs typeface="+mn-ea"/>
                <a:sym typeface="+mn-lt"/>
              </a:rPr>
              <a:t>中华民族</a:t>
            </a:r>
            <a:r>
              <a:rPr lang="zh-CN" altLang="en-US" dirty="0">
                <a:latin typeface="+mj-lt"/>
                <a:ea typeface="微软雅黑" panose="020B0503020204020204" pitchFamily="34" charset="-122"/>
                <a:cs typeface="+mn-ea"/>
                <a:sym typeface="+mn-lt"/>
              </a:rPr>
              <a:t>迎来了从</a:t>
            </a:r>
            <a:r>
              <a:rPr lang="zh-CN" altLang="en-US" b="1" dirty="0">
                <a:solidFill>
                  <a:srgbClr val="FF0000"/>
                </a:solidFill>
                <a:latin typeface="+mj-lt"/>
                <a:ea typeface="微软雅黑" panose="020B0503020204020204" pitchFamily="34" charset="-122"/>
                <a:cs typeface="+mn-ea"/>
                <a:sym typeface="+mn-lt"/>
              </a:rPr>
              <a:t>站起来</a:t>
            </a:r>
            <a:r>
              <a:rPr lang="zh-CN" altLang="en-US" dirty="0">
                <a:latin typeface="+mj-lt"/>
                <a:ea typeface="微软雅黑" panose="020B0503020204020204" pitchFamily="34" charset="-122"/>
                <a:cs typeface="+mn-ea"/>
                <a:sym typeface="+mn-lt"/>
              </a:rPr>
              <a:t>、</a:t>
            </a:r>
            <a:r>
              <a:rPr lang="zh-CN" altLang="en-US" b="1" dirty="0">
                <a:solidFill>
                  <a:srgbClr val="FF0000"/>
                </a:solidFill>
                <a:latin typeface="+mj-lt"/>
                <a:ea typeface="微软雅黑" panose="020B0503020204020204" pitchFamily="34" charset="-122"/>
                <a:cs typeface="+mn-ea"/>
                <a:sym typeface="+mn-lt"/>
              </a:rPr>
              <a:t>富起来</a:t>
            </a:r>
            <a:r>
              <a:rPr lang="zh-CN" altLang="en-US" dirty="0">
                <a:latin typeface="+mj-lt"/>
                <a:ea typeface="微软雅黑" panose="020B0503020204020204" pitchFamily="34" charset="-122"/>
                <a:cs typeface="+mn-ea"/>
                <a:sym typeface="+mn-lt"/>
              </a:rPr>
              <a:t>到</a:t>
            </a:r>
            <a:r>
              <a:rPr lang="zh-CN" altLang="en-US" b="1" dirty="0">
                <a:solidFill>
                  <a:srgbClr val="FF0000"/>
                </a:solidFill>
                <a:latin typeface="+mj-lt"/>
                <a:ea typeface="微软雅黑" panose="020B0503020204020204" pitchFamily="34" charset="-122"/>
                <a:cs typeface="+mn-ea"/>
                <a:sym typeface="+mn-lt"/>
              </a:rPr>
              <a:t>强起来</a:t>
            </a:r>
            <a:r>
              <a:rPr lang="zh-CN" altLang="en-US" dirty="0">
                <a:latin typeface="+mj-lt"/>
                <a:ea typeface="微软雅黑" panose="020B0503020204020204" pitchFamily="34" charset="-122"/>
                <a:cs typeface="+mn-ea"/>
                <a:sym typeface="+mn-lt"/>
              </a:rPr>
              <a:t>的伟大飞跃，迎来了实现中华民族伟大复兴的光明前景。</a:t>
            </a:r>
          </a:p>
        </p:txBody>
      </p:sp>
      <p:sp>
        <p:nvSpPr>
          <p:cNvPr id="30" name="矩形 29">
            <a:extLst>
              <a:ext uri="{FF2B5EF4-FFF2-40B4-BE49-F238E27FC236}">
                <a16:creationId xmlns:a16="http://schemas.microsoft.com/office/drawing/2014/main" id="{B319F040-C0C0-4F13-9F26-3AEA6B871279}"/>
              </a:ext>
            </a:extLst>
          </p:cNvPr>
          <p:cNvSpPr/>
          <p:nvPr/>
        </p:nvSpPr>
        <p:spPr>
          <a:xfrm>
            <a:off x="1060287" y="4091785"/>
            <a:ext cx="10064914"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Ø"/>
              <a:defRPr/>
            </a:pPr>
            <a:r>
              <a:rPr lang="zh-CN" altLang="en-US" dirty="0">
                <a:latin typeface="+mj-lt"/>
                <a:ea typeface="微软雅黑" panose="020B0503020204020204" pitchFamily="34" charset="-122"/>
                <a:cs typeface="+mn-ea"/>
                <a:sym typeface="+mn-lt"/>
              </a:rPr>
              <a:t>科学社会主义在二十一世纪的</a:t>
            </a:r>
            <a:r>
              <a:rPr lang="zh-CN" altLang="en-US" b="1" dirty="0">
                <a:solidFill>
                  <a:srgbClr val="FF0000"/>
                </a:solidFill>
                <a:latin typeface="+mj-lt"/>
                <a:ea typeface="微软雅黑" panose="020B0503020204020204" pitchFamily="34" charset="-122"/>
                <a:cs typeface="+mn-ea"/>
                <a:sym typeface="+mn-lt"/>
              </a:rPr>
              <a:t>中国</a:t>
            </a:r>
            <a:r>
              <a:rPr lang="zh-CN" altLang="en-US" dirty="0">
                <a:latin typeface="+mj-lt"/>
                <a:ea typeface="微软雅黑" panose="020B0503020204020204" pitchFamily="34" charset="-122"/>
                <a:cs typeface="+mn-ea"/>
                <a:sym typeface="+mn-lt"/>
              </a:rPr>
              <a:t>焕发出</a:t>
            </a:r>
            <a:r>
              <a:rPr lang="zh-CN" altLang="en-US" b="1" dirty="0">
                <a:solidFill>
                  <a:srgbClr val="FF0000"/>
                </a:solidFill>
                <a:latin typeface="+mj-lt"/>
                <a:ea typeface="微软雅黑" panose="020B0503020204020204" pitchFamily="34" charset="-122"/>
                <a:cs typeface="+mn-ea"/>
                <a:sym typeface="+mn-lt"/>
              </a:rPr>
              <a:t>强大生机活力</a:t>
            </a:r>
            <a:r>
              <a:rPr lang="zh-CN" altLang="en-US" dirty="0">
                <a:latin typeface="+mj-lt"/>
                <a:ea typeface="微软雅黑" panose="020B0503020204020204" pitchFamily="34" charset="-122"/>
                <a:cs typeface="+mn-ea"/>
                <a:sym typeface="+mn-lt"/>
              </a:rPr>
              <a:t>，在世界上高高举起了</a:t>
            </a:r>
            <a:r>
              <a:rPr lang="zh-CN" altLang="en-US" b="1" dirty="0">
                <a:solidFill>
                  <a:srgbClr val="FF0000"/>
                </a:solidFill>
                <a:latin typeface="+mj-lt"/>
                <a:ea typeface="微软雅黑" panose="020B0503020204020204" pitchFamily="34" charset="-122"/>
                <a:cs typeface="+mn-ea"/>
                <a:sym typeface="+mn-lt"/>
              </a:rPr>
              <a:t>中国特色社会主义伟大旗帜</a:t>
            </a:r>
            <a:r>
              <a:rPr lang="zh-CN" altLang="en-US" dirty="0">
                <a:latin typeface="+mj-lt"/>
                <a:ea typeface="微软雅黑" panose="020B0503020204020204" pitchFamily="34" charset="-122"/>
                <a:cs typeface="+mn-ea"/>
                <a:sym typeface="+mn-lt"/>
              </a:rPr>
              <a:t>。</a:t>
            </a:r>
          </a:p>
        </p:txBody>
      </p:sp>
      <p:sp>
        <p:nvSpPr>
          <p:cNvPr id="32" name="矩形 31">
            <a:extLst>
              <a:ext uri="{FF2B5EF4-FFF2-40B4-BE49-F238E27FC236}">
                <a16:creationId xmlns:a16="http://schemas.microsoft.com/office/drawing/2014/main" id="{B319F040-C0C0-4F13-9F26-3AEA6B871279}"/>
              </a:ext>
            </a:extLst>
          </p:cNvPr>
          <p:cNvSpPr/>
          <p:nvPr/>
        </p:nvSpPr>
        <p:spPr>
          <a:xfrm>
            <a:off x="1060287" y="5057312"/>
            <a:ext cx="10064914" cy="1338828"/>
          </a:xfrm>
          <a:prstGeom prst="rect">
            <a:avLst/>
          </a:prstGeom>
          <a:noFill/>
        </p:spPr>
        <p:txBody>
          <a:bodyPr wrap="square" rtlCol="0">
            <a:spAutoFit/>
          </a:bodyPr>
          <a:lstStyle/>
          <a:p>
            <a:pPr marL="285750" indent="-285750">
              <a:lnSpc>
                <a:spcPct val="150000"/>
              </a:lnSpc>
              <a:buFont typeface="Wingdings" panose="05000000000000000000" pitchFamily="2" charset="2"/>
              <a:buChar char="Ø"/>
              <a:defRPr/>
            </a:pPr>
            <a:r>
              <a:rPr lang="zh-CN" altLang="en-US" dirty="0">
                <a:latin typeface="+mj-lt"/>
                <a:ea typeface="微软雅黑" panose="020B0503020204020204" pitchFamily="34" charset="-122"/>
                <a:cs typeface="+mn-ea"/>
                <a:sym typeface="+mn-lt"/>
              </a:rPr>
              <a:t>中国特色社会主义道路、理论、制度、文化不断发展，拓展了发展中国家走向现代化的途径，给</a:t>
            </a:r>
            <a:r>
              <a:rPr lang="zh-CN" altLang="en-US" b="1" dirty="0">
                <a:solidFill>
                  <a:srgbClr val="FF0000"/>
                </a:solidFill>
                <a:latin typeface="+mj-lt"/>
                <a:ea typeface="微软雅黑" panose="020B0503020204020204" pitchFamily="34" charset="-122"/>
                <a:cs typeface="+mn-ea"/>
                <a:sym typeface="+mn-lt"/>
              </a:rPr>
              <a:t>世界</a:t>
            </a:r>
            <a:r>
              <a:rPr lang="zh-CN" altLang="en-US" dirty="0">
                <a:latin typeface="+mj-lt"/>
                <a:ea typeface="微软雅黑" panose="020B0503020204020204" pitchFamily="34" charset="-122"/>
                <a:cs typeface="+mn-ea"/>
                <a:sym typeface="+mn-lt"/>
              </a:rPr>
              <a:t>上那些既希望加快发展又希望保持自身独立性的国家和民族提供了全新选择，为解决人类问题贡献了</a:t>
            </a:r>
            <a:r>
              <a:rPr lang="zh-CN" altLang="en-US" b="1" dirty="0">
                <a:solidFill>
                  <a:srgbClr val="FF0000"/>
                </a:solidFill>
                <a:latin typeface="+mj-lt"/>
                <a:ea typeface="微软雅黑" panose="020B0503020204020204" pitchFamily="34" charset="-122"/>
                <a:cs typeface="+mn-ea"/>
                <a:sym typeface="+mn-lt"/>
              </a:rPr>
              <a:t>中国智慧和中国方案</a:t>
            </a:r>
            <a:r>
              <a:rPr lang="zh-CN" altLang="en-US" dirty="0">
                <a:latin typeface="+mj-lt"/>
                <a:ea typeface="微软雅黑" panose="020B0503020204020204" pitchFamily="34" charset="-122"/>
                <a:cs typeface="+mn-ea"/>
                <a:sym typeface="+mn-lt"/>
              </a:rPr>
              <a:t>。</a:t>
            </a:r>
          </a:p>
        </p:txBody>
      </p:sp>
      <p:sp>
        <p:nvSpPr>
          <p:cNvPr id="12" name="箭头: 五边形 7">
            <a:extLst>
              <a:ext uri="{FF2B5EF4-FFF2-40B4-BE49-F238E27FC236}">
                <a16:creationId xmlns:a16="http://schemas.microsoft.com/office/drawing/2014/main" id="{BB4F0E38-E6A0-4936-9F69-D15C1DE78F25}"/>
              </a:ext>
            </a:extLst>
          </p:cNvPr>
          <p:cNvSpPr/>
          <p:nvPr/>
        </p:nvSpPr>
        <p:spPr bwMode="auto">
          <a:xfrm>
            <a:off x="1049398" y="1866300"/>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1.</a:t>
            </a:r>
            <a:r>
              <a:rPr lang="zh-CN" altLang="en-US" sz="2000" dirty="0">
                <a:solidFill>
                  <a:schemeClr val="bg1"/>
                </a:solidFill>
                <a:latin typeface="微软雅黑" panose="020B0503020204020204" pitchFamily="34" charset="-122"/>
                <a:ea typeface="微软雅黑" panose="020B0503020204020204" pitchFamily="34" charset="-122"/>
                <a:cs typeface="+mn-ea"/>
              </a:rPr>
              <a:t>新时代标示我国发展新的历史方位</a:t>
            </a:r>
          </a:p>
        </p:txBody>
      </p:sp>
    </p:spTree>
    <p:extLst>
      <p:ext uri="{BB962C8B-B14F-4D97-AF65-F5344CB8AC3E}">
        <p14:creationId xmlns:p14="http://schemas.microsoft.com/office/powerpoint/2010/main" val="3907936974"/>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p:stCondLst>
                              <p:cond delay="2800"/>
                            </p:stCondLst>
                            <p:childTnLst>
                              <p:par>
                                <p:cTn id="39" presetID="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6"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2925902" y="1028108"/>
            <a:ext cx="6340197"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r>
              <a:rPr lang="zh-CN" altLang="en-US" sz="3200" b="1" dirty="0">
                <a:effectLst/>
              </a:rPr>
              <a:t>一、中国特色社会主义进入新时代</a:t>
            </a:r>
          </a:p>
        </p:txBody>
      </p:sp>
      <p:sp>
        <p:nvSpPr>
          <p:cNvPr id="17" name="箭头: 五边形 7">
            <a:extLst>
              <a:ext uri="{FF2B5EF4-FFF2-40B4-BE49-F238E27FC236}">
                <a16:creationId xmlns:a16="http://schemas.microsoft.com/office/drawing/2014/main" id="{BB4F0E38-E6A0-4936-9F69-D15C1DE78F25}"/>
              </a:ext>
            </a:extLst>
          </p:cNvPr>
          <p:cNvSpPr/>
          <p:nvPr/>
        </p:nvSpPr>
        <p:spPr bwMode="auto">
          <a:xfrm>
            <a:off x="1060285" y="1844530"/>
            <a:ext cx="6755657"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2.</a:t>
            </a:r>
            <a:r>
              <a:rPr lang="zh-CN" altLang="en-US" sz="2000" dirty="0">
                <a:solidFill>
                  <a:schemeClr val="bg1"/>
                </a:solidFill>
                <a:latin typeface="微软雅黑" panose="020B0503020204020204" pitchFamily="34" charset="-122"/>
                <a:ea typeface="微软雅黑" panose="020B0503020204020204" pitchFamily="34" charset="-122"/>
                <a:cs typeface="+mn-ea"/>
              </a:rPr>
              <a:t>新时代是中国特色社会主义新时代</a:t>
            </a:r>
          </a:p>
        </p:txBody>
      </p:sp>
      <p:sp>
        <p:nvSpPr>
          <p:cNvPr id="21" name="矩形 20">
            <a:extLst>
              <a:ext uri="{FF2B5EF4-FFF2-40B4-BE49-F238E27FC236}">
                <a16:creationId xmlns:a16="http://schemas.microsoft.com/office/drawing/2014/main" id="{B319F040-C0C0-4F13-9F26-3AEA6B871279}"/>
              </a:ext>
            </a:extLst>
          </p:cNvPr>
          <p:cNvSpPr/>
          <p:nvPr/>
        </p:nvSpPr>
        <p:spPr>
          <a:xfrm>
            <a:off x="1027031" y="2614630"/>
            <a:ext cx="10348540" cy="507831"/>
          </a:xfrm>
          <a:prstGeom prst="rect">
            <a:avLst/>
          </a:prstGeom>
          <a:noFill/>
        </p:spPr>
        <p:txBody>
          <a:bodyPr wrap="square" rtlCol="0">
            <a:spAutoFit/>
          </a:bodyPr>
          <a:lstStyle/>
          <a:p>
            <a:pPr>
              <a:lnSpc>
                <a:spcPct val="150000"/>
              </a:lnSpc>
              <a:defRPr/>
            </a:pPr>
            <a:r>
              <a:rPr lang="zh-CN" altLang="en-US" dirty="0">
                <a:latin typeface="+mj-lt"/>
                <a:ea typeface="微软雅黑" panose="020B0503020204020204" pitchFamily="34" charset="-122"/>
                <a:cs typeface="+mn-ea"/>
                <a:sym typeface="+mn-lt"/>
              </a:rPr>
              <a:t>这个新时代，是承前启后、继往开来、在新的历史条件下继续夺取</a:t>
            </a:r>
            <a:r>
              <a:rPr lang="zh-CN" altLang="en-US" b="1" dirty="0">
                <a:solidFill>
                  <a:srgbClr val="FF0000"/>
                </a:solidFill>
                <a:latin typeface="+mj-lt"/>
                <a:ea typeface="微软雅黑" panose="020B0503020204020204" pitchFamily="34" charset="-122"/>
                <a:cs typeface="+mn-ea"/>
                <a:sym typeface="+mn-lt"/>
              </a:rPr>
              <a:t>中国特色社会主义</a:t>
            </a:r>
            <a:r>
              <a:rPr lang="zh-CN" altLang="en-US" dirty="0">
                <a:latin typeface="+mj-lt"/>
                <a:ea typeface="微软雅黑" panose="020B0503020204020204" pitchFamily="34" charset="-122"/>
                <a:cs typeface="+mn-ea"/>
                <a:sym typeface="+mn-lt"/>
              </a:rPr>
              <a:t>伟大胜利的时代。</a:t>
            </a:r>
          </a:p>
        </p:txBody>
      </p:sp>
      <p:sp>
        <p:nvSpPr>
          <p:cNvPr id="30" name="矩形 29">
            <a:extLst>
              <a:ext uri="{FF2B5EF4-FFF2-40B4-BE49-F238E27FC236}">
                <a16:creationId xmlns:a16="http://schemas.microsoft.com/office/drawing/2014/main" id="{B319F040-C0C0-4F13-9F26-3AEA6B871279}"/>
              </a:ext>
            </a:extLst>
          </p:cNvPr>
          <p:cNvSpPr/>
          <p:nvPr/>
        </p:nvSpPr>
        <p:spPr>
          <a:xfrm>
            <a:off x="1027031" y="3290614"/>
            <a:ext cx="10348540" cy="507831"/>
          </a:xfrm>
          <a:prstGeom prst="rect">
            <a:avLst/>
          </a:prstGeom>
          <a:noFill/>
        </p:spPr>
        <p:txBody>
          <a:bodyPr wrap="square" rtlCol="0">
            <a:spAutoFit/>
          </a:bodyPr>
          <a:lstStyle/>
          <a:p>
            <a:pPr>
              <a:lnSpc>
                <a:spcPct val="150000"/>
              </a:lnSpc>
              <a:defRPr/>
            </a:pPr>
            <a:r>
              <a:rPr lang="zh-CN" altLang="en-US" dirty="0">
                <a:latin typeface="+mj-lt"/>
                <a:ea typeface="微软雅黑" panose="020B0503020204020204" pitchFamily="34" charset="-122"/>
                <a:cs typeface="+mn-ea"/>
                <a:sym typeface="+mn-lt"/>
              </a:rPr>
              <a:t>这个新时代，是决胜全面建成小康</a:t>
            </a:r>
            <a:r>
              <a:rPr lang="zh-CN" altLang="en-US" b="1" dirty="0">
                <a:solidFill>
                  <a:srgbClr val="FF0000"/>
                </a:solidFill>
                <a:latin typeface="+mj-lt"/>
                <a:ea typeface="微软雅黑" panose="020B0503020204020204" pitchFamily="34" charset="-122"/>
                <a:cs typeface="+mn-ea"/>
                <a:sym typeface="+mn-lt"/>
              </a:rPr>
              <a:t>社会</a:t>
            </a:r>
            <a:r>
              <a:rPr lang="zh-CN" altLang="en-US" dirty="0">
                <a:latin typeface="+mj-lt"/>
                <a:ea typeface="微软雅黑" panose="020B0503020204020204" pitchFamily="34" charset="-122"/>
                <a:cs typeface="+mn-ea"/>
                <a:sym typeface="+mn-lt"/>
              </a:rPr>
              <a:t>、进而全面建设社会主义</a:t>
            </a:r>
            <a:r>
              <a:rPr lang="zh-CN" altLang="en-US" b="1" dirty="0">
                <a:solidFill>
                  <a:srgbClr val="FF0000"/>
                </a:solidFill>
                <a:latin typeface="+mj-lt"/>
                <a:ea typeface="微软雅黑" panose="020B0503020204020204" pitchFamily="34" charset="-122"/>
                <a:cs typeface="+mn-ea"/>
                <a:sym typeface="+mn-lt"/>
              </a:rPr>
              <a:t>现代化强国</a:t>
            </a:r>
            <a:r>
              <a:rPr lang="zh-CN" altLang="en-US" dirty="0">
                <a:latin typeface="+mj-lt"/>
                <a:ea typeface="微软雅黑" panose="020B0503020204020204" pitchFamily="34" charset="-122"/>
                <a:cs typeface="+mn-ea"/>
                <a:sym typeface="+mn-lt"/>
              </a:rPr>
              <a:t>的时代。</a:t>
            </a:r>
          </a:p>
        </p:txBody>
      </p:sp>
      <p:sp>
        <p:nvSpPr>
          <p:cNvPr id="32" name="矩形 31">
            <a:extLst>
              <a:ext uri="{FF2B5EF4-FFF2-40B4-BE49-F238E27FC236}">
                <a16:creationId xmlns:a16="http://schemas.microsoft.com/office/drawing/2014/main" id="{B319F040-C0C0-4F13-9F26-3AEA6B871279}"/>
              </a:ext>
            </a:extLst>
          </p:cNvPr>
          <p:cNvSpPr/>
          <p:nvPr/>
        </p:nvSpPr>
        <p:spPr>
          <a:xfrm>
            <a:off x="1027031" y="3966598"/>
            <a:ext cx="10348540" cy="507831"/>
          </a:xfrm>
          <a:prstGeom prst="rect">
            <a:avLst/>
          </a:prstGeom>
          <a:noFill/>
        </p:spPr>
        <p:txBody>
          <a:bodyPr wrap="square" rtlCol="0">
            <a:spAutoFit/>
          </a:bodyPr>
          <a:lstStyle/>
          <a:p>
            <a:pPr>
              <a:lnSpc>
                <a:spcPct val="150000"/>
              </a:lnSpc>
              <a:defRPr/>
            </a:pPr>
            <a:r>
              <a:rPr lang="zh-CN" altLang="en-US" dirty="0">
                <a:latin typeface="+mj-lt"/>
                <a:ea typeface="微软雅黑" panose="020B0503020204020204" pitchFamily="34" charset="-122"/>
                <a:cs typeface="+mn-ea"/>
                <a:sym typeface="+mn-lt"/>
              </a:rPr>
              <a:t>这个新时代，是全国各族人民团结奋斗、不断创造美好生活、逐步实现</a:t>
            </a:r>
            <a:r>
              <a:rPr lang="zh-CN" altLang="en-US" b="1" dirty="0">
                <a:solidFill>
                  <a:srgbClr val="FF0000"/>
                </a:solidFill>
                <a:latin typeface="+mj-lt"/>
                <a:ea typeface="微软雅黑" panose="020B0503020204020204" pitchFamily="34" charset="-122"/>
                <a:cs typeface="+mn-ea"/>
                <a:sym typeface="+mn-lt"/>
              </a:rPr>
              <a:t>全体人民</a:t>
            </a:r>
            <a:r>
              <a:rPr lang="zh-CN" altLang="en-US" dirty="0">
                <a:latin typeface="+mj-lt"/>
                <a:ea typeface="微软雅黑" panose="020B0503020204020204" pitchFamily="34" charset="-122"/>
                <a:cs typeface="+mn-ea"/>
                <a:sym typeface="+mn-lt"/>
              </a:rPr>
              <a:t>共同富裕的时代。</a:t>
            </a:r>
          </a:p>
        </p:txBody>
      </p:sp>
      <p:sp>
        <p:nvSpPr>
          <p:cNvPr id="13" name="矩形 12">
            <a:extLst>
              <a:ext uri="{FF2B5EF4-FFF2-40B4-BE49-F238E27FC236}">
                <a16:creationId xmlns:a16="http://schemas.microsoft.com/office/drawing/2014/main" id="{B319F040-C0C0-4F13-9F26-3AEA6B871279}"/>
              </a:ext>
            </a:extLst>
          </p:cNvPr>
          <p:cNvSpPr/>
          <p:nvPr/>
        </p:nvSpPr>
        <p:spPr>
          <a:xfrm>
            <a:off x="1027031" y="4642582"/>
            <a:ext cx="10348540" cy="507831"/>
          </a:xfrm>
          <a:prstGeom prst="rect">
            <a:avLst/>
          </a:prstGeom>
          <a:noFill/>
        </p:spPr>
        <p:txBody>
          <a:bodyPr wrap="square" rtlCol="0">
            <a:spAutoFit/>
          </a:bodyPr>
          <a:lstStyle/>
          <a:p>
            <a:pPr>
              <a:lnSpc>
                <a:spcPct val="150000"/>
              </a:lnSpc>
              <a:defRPr/>
            </a:pPr>
            <a:r>
              <a:rPr lang="zh-CN" altLang="en-US" dirty="0">
                <a:latin typeface="+mj-lt"/>
                <a:ea typeface="微软雅黑" panose="020B0503020204020204" pitchFamily="34" charset="-122"/>
                <a:cs typeface="+mn-ea"/>
                <a:sym typeface="+mn-lt"/>
              </a:rPr>
              <a:t>这个新时代，是全体中华儿女勠力同心、奋力实现</a:t>
            </a:r>
            <a:r>
              <a:rPr lang="zh-CN" altLang="en-US" b="1" dirty="0">
                <a:solidFill>
                  <a:srgbClr val="FF0000"/>
                </a:solidFill>
                <a:latin typeface="+mj-lt"/>
                <a:ea typeface="微软雅黑" panose="020B0503020204020204" pitchFamily="34" charset="-122"/>
                <a:cs typeface="+mn-ea"/>
                <a:sym typeface="+mn-lt"/>
              </a:rPr>
              <a:t>中华民族</a:t>
            </a:r>
            <a:r>
              <a:rPr lang="zh-CN" altLang="en-US" dirty="0">
                <a:latin typeface="+mj-lt"/>
                <a:ea typeface="微软雅黑" panose="020B0503020204020204" pitchFamily="34" charset="-122"/>
                <a:cs typeface="+mn-ea"/>
                <a:sym typeface="+mn-lt"/>
              </a:rPr>
              <a:t>伟大复兴中国梦的时代。</a:t>
            </a:r>
          </a:p>
        </p:txBody>
      </p:sp>
      <p:sp>
        <p:nvSpPr>
          <p:cNvPr id="14" name="矩形 13">
            <a:extLst>
              <a:ext uri="{FF2B5EF4-FFF2-40B4-BE49-F238E27FC236}">
                <a16:creationId xmlns:a16="http://schemas.microsoft.com/office/drawing/2014/main" id="{B319F040-C0C0-4F13-9F26-3AEA6B871279}"/>
              </a:ext>
            </a:extLst>
          </p:cNvPr>
          <p:cNvSpPr/>
          <p:nvPr/>
        </p:nvSpPr>
        <p:spPr>
          <a:xfrm>
            <a:off x="1027031" y="5318568"/>
            <a:ext cx="10348540" cy="507831"/>
          </a:xfrm>
          <a:prstGeom prst="rect">
            <a:avLst/>
          </a:prstGeom>
          <a:noFill/>
        </p:spPr>
        <p:txBody>
          <a:bodyPr wrap="square" rtlCol="0">
            <a:spAutoFit/>
          </a:bodyPr>
          <a:lstStyle/>
          <a:p>
            <a:pPr>
              <a:lnSpc>
                <a:spcPct val="150000"/>
              </a:lnSpc>
              <a:defRPr/>
            </a:pPr>
            <a:r>
              <a:rPr lang="zh-CN" altLang="en-US" dirty="0">
                <a:latin typeface="+mj-lt"/>
                <a:ea typeface="微软雅黑" panose="020B0503020204020204" pitchFamily="34" charset="-122"/>
                <a:cs typeface="+mn-ea"/>
                <a:sym typeface="+mn-lt"/>
              </a:rPr>
              <a:t>这个新时代，是我国日益走近</a:t>
            </a:r>
            <a:r>
              <a:rPr lang="zh-CN" altLang="en-US" b="1" dirty="0">
                <a:solidFill>
                  <a:srgbClr val="FF0000"/>
                </a:solidFill>
                <a:latin typeface="+mj-lt"/>
                <a:ea typeface="微软雅黑" panose="020B0503020204020204" pitchFamily="34" charset="-122"/>
                <a:cs typeface="+mn-ea"/>
                <a:sym typeface="+mn-lt"/>
              </a:rPr>
              <a:t>世界</a:t>
            </a:r>
            <a:r>
              <a:rPr lang="zh-CN" altLang="en-US" dirty="0">
                <a:latin typeface="+mj-lt"/>
                <a:ea typeface="微软雅黑" panose="020B0503020204020204" pitchFamily="34" charset="-122"/>
                <a:cs typeface="+mn-ea"/>
                <a:sym typeface="+mn-lt"/>
              </a:rPr>
              <a:t>舞台中央、不断为</a:t>
            </a:r>
            <a:r>
              <a:rPr lang="zh-CN" altLang="en-US" b="1" dirty="0">
                <a:solidFill>
                  <a:srgbClr val="FF0000"/>
                </a:solidFill>
                <a:latin typeface="+mj-lt"/>
                <a:ea typeface="微软雅黑" panose="020B0503020204020204" pitchFamily="34" charset="-122"/>
                <a:cs typeface="+mn-ea"/>
                <a:sym typeface="+mn-lt"/>
              </a:rPr>
              <a:t>人类</a:t>
            </a:r>
            <a:r>
              <a:rPr lang="zh-CN" altLang="en-US" dirty="0">
                <a:latin typeface="+mj-lt"/>
                <a:ea typeface="微软雅黑" panose="020B0503020204020204" pitchFamily="34" charset="-122"/>
                <a:cs typeface="+mn-ea"/>
                <a:sym typeface="+mn-lt"/>
              </a:rPr>
              <a:t>作出更大贡献的时代。</a:t>
            </a:r>
          </a:p>
        </p:txBody>
      </p:sp>
    </p:spTree>
    <p:extLst>
      <p:ext uri="{BB962C8B-B14F-4D97-AF65-F5344CB8AC3E}">
        <p14:creationId xmlns:p14="http://schemas.microsoft.com/office/powerpoint/2010/main" val="77316560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2925902" y="1028108"/>
            <a:ext cx="6340197"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二、当代中国发展进步的根本方向</a:t>
            </a:r>
          </a:p>
        </p:txBody>
      </p:sp>
      <p:sp>
        <p:nvSpPr>
          <p:cNvPr id="16" name="矩形 15">
            <a:extLst>
              <a:ext uri="{FF2B5EF4-FFF2-40B4-BE49-F238E27FC236}">
                <a16:creationId xmlns:a16="http://schemas.microsoft.com/office/drawing/2014/main" id="{CCE2FDC3-91B9-4866-97DB-210CA6E779DA}"/>
              </a:ext>
            </a:extLst>
          </p:cNvPr>
          <p:cNvSpPr/>
          <p:nvPr/>
        </p:nvSpPr>
        <p:spPr bwMode="auto">
          <a:xfrm>
            <a:off x="1060286" y="2623936"/>
            <a:ext cx="10541164" cy="90000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dirty="0">
                <a:latin typeface="微软雅黑" panose="020B0503020204020204" pitchFamily="34" charset="-122"/>
                <a:ea typeface="微软雅黑" panose="020B0503020204020204" pitchFamily="34" charset="-122"/>
                <a:cs typeface="+mn-ea"/>
                <a:sym typeface="+mn-lt"/>
              </a:rPr>
              <a:t>习近平总书记指出：“中国特色社会主义不是从天上掉下来的，是党和人民历尽千辛万苦、付出巨大代价取得的根本成就。”</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17" name="箭头: 五边形 7">
            <a:extLst>
              <a:ext uri="{FF2B5EF4-FFF2-40B4-BE49-F238E27FC236}">
                <a16:creationId xmlns:a16="http://schemas.microsoft.com/office/drawing/2014/main" id="{BB4F0E38-E6A0-4936-9F69-D15C1DE78F25}"/>
              </a:ext>
            </a:extLst>
          </p:cNvPr>
          <p:cNvSpPr/>
          <p:nvPr/>
        </p:nvSpPr>
        <p:spPr bwMode="auto">
          <a:xfrm>
            <a:off x="1060286" y="186630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1.</a:t>
            </a:r>
            <a:r>
              <a:rPr lang="zh-CN" altLang="en-US" sz="2000" dirty="0">
                <a:solidFill>
                  <a:schemeClr val="bg1"/>
                </a:solidFill>
                <a:latin typeface="微软雅黑" panose="020B0503020204020204" pitchFamily="34" charset="-122"/>
                <a:ea typeface="微软雅黑" panose="020B0503020204020204" pitchFamily="34" charset="-122"/>
                <a:cs typeface="+mn-ea"/>
              </a:rPr>
              <a:t>中国特色社会主义是历史的结论、人民的选择</a:t>
            </a:r>
          </a:p>
        </p:txBody>
      </p:sp>
      <p:sp>
        <p:nvSpPr>
          <p:cNvPr id="24" name="矩形 23">
            <a:extLst>
              <a:ext uri="{FF2B5EF4-FFF2-40B4-BE49-F238E27FC236}">
                <a16:creationId xmlns:a16="http://schemas.microsoft.com/office/drawing/2014/main" id="{CCE2FDC3-91B9-4866-97DB-210CA6E779DA}"/>
              </a:ext>
            </a:extLst>
          </p:cNvPr>
          <p:cNvSpPr/>
          <p:nvPr/>
        </p:nvSpPr>
        <p:spPr bwMode="auto">
          <a:xfrm>
            <a:off x="1060286" y="4463206"/>
            <a:ext cx="10541164" cy="90000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dirty="0">
                <a:latin typeface="微软雅黑" panose="020B0503020204020204" pitchFamily="34" charset="-122"/>
                <a:ea typeface="微软雅黑" panose="020B0503020204020204" pitchFamily="34" charset="-122"/>
                <a:cs typeface="+mn-ea"/>
                <a:sym typeface="+mn-lt"/>
              </a:rPr>
              <a:t>习近平总书记指出：“中国特色社会主义，既坚持了科学社会主义基本原则，又根据时代条件赋予其鲜明的中国特色。这就是说，中国特色社会主义是社会主义，不是别的什么主义。”</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28" name="箭头: 五边形 7">
            <a:extLst>
              <a:ext uri="{FF2B5EF4-FFF2-40B4-BE49-F238E27FC236}">
                <a16:creationId xmlns:a16="http://schemas.microsoft.com/office/drawing/2014/main" id="{BB4F0E38-E6A0-4936-9F69-D15C1DE78F25}"/>
              </a:ext>
            </a:extLst>
          </p:cNvPr>
          <p:cNvSpPr/>
          <p:nvPr/>
        </p:nvSpPr>
        <p:spPr bwMode="auto">
          <a:xfrm>
            <a:off x="1060286" y="370557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2.</a:t>
            </a:r>
            <a:r>
              <a:rPr lang="zh-CN" altLang="en-US" sz="2000" dirty="0">
                <a:solidFill>
                  <a:schemeClr val="bg1"/>
                </a:solidFill>
                <a:latin typeface="微软雅黑" panose="020B0503020204020204" pitchFamily="34" charset="-122"/>
                <a:ea typeface="微软雅黑" panose="020B0503020204020204" pitchFamily="34" charset="-122"/>
                <a:cs typeface="+mn-ea"/>
              </a:rPr>
              <a:t>中国特色社会主义是社会主义，不是别的什么主义</a:t>
            </a:r>
          </a:p>
        </p:txBody>
      </p:sp>
      <p:sp>
        <p:nvSpPr>
          <p:cNvPr id="29" name="箭头: 五边形 7">
            <a:extLst>
              <a:ext uri="{FF2B5EF4-FFF2-40B4-BE49-F238E27FC236}">
                <a16:creationId xmlns:a16="http://schemas.microsoft.com/office/drawing/2014/main" id="{BB4F0E38-E6A0-4936-9F69-D15C1DE78F25}"/>
              </a:ext>
            </a:extLst>
          </p:cNvPr>
          <p:cNvSpPr/>
          <p:nvPr/>
        </p:nvSpPr>
        <p:spPr bwMode="auto">
          <a:xfrm>
            <a:off x="1060286" y="5544841"/>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3.</a:t>
            </a:r>
            <a:r>
              <a:rPr lang="zh-CN" altLang="en-US" sz="2000" dirty="0">
                <a:solidFill>
                  <a:schemeClr val="bg1"/>
                </a:solidFill>
                <a:latin typeface="微软雅黑" panose="020B0503020204020204" pitchFamily="34" charset="-122"/>
                <a:ea typeface="微软雅黑" panose="020B0503020204020204" pitchFamily="34" charset="-122"/>
                <a:cs typeface="+mn-ea"/>
              </a:rPr>
              <a:t>中国特色社会主义事业总体布局和战略布局</a:t>
            </a:r>
          </a:p>
        </p:txBody>
      </p:sp>
    </p:spTree>
    <p:extLst>
      <p:ext uri="{BB962C8B-B14F-4D97-AF65-F5344CB8AC3E}">
        <p14:creationId xmlns:p14="http://schemas.microsoft.com/office/powerpoint/2010/main" val="1191821814"/>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3300"/>
                            </p:stCondLst>
                            <p:childTnLst>
                              <p:par>
                                <p:cTn id="44" presetID="2" presetClass="entr" presetSubtype="8"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0-#ppt_w/2"/>
                                          </p:val>
                                        </p:tav>
                                        <p:tav tm="100000">
                                          <p:val>
                                            <p:strVal val="#ppt_x"/>
                                          </p:val>
                                        </p:tav>
                                      </p:tavLst>
                                    </p:anim>
                                    <p:anim calcmode="lin" valueType="num">
                                      <p:cBhvr additive="base">
                                        <p:cTn id="47" dur="500" fill="hold"/>
                                        <p:tgtEl>
                                          <p:spTgt spid="28"/>
                                        </p:tgtEl>
                                        <p:attrNameLst>
                                          <p:attrName>ppt_y</p:attrName>
                                        </p:attrNameLst>
                                      </p:cBhvr>
                                      <p:tavLst>
                                        <p:tav tm="0">
                                          <p:val>
                                            <p:strVal val="#ppt_y"/>
                                          </p:val>
                                        </p:tav>
                                        <p:tav tm="100000">
                                          <p:val>
                                            <p:strVal val="#ppt_y"/>
                                          </p:val>
                                        </p:tav>
                                      </p:tavLst>
                                    </p:anim>
                                  </p:childTnLst>
                                </p:cTn>
                              </p:par>
                            </p:childTnLst>
                          </p:cTn>
                        </p:par>
                        <p:par>
                          <p:cTn id="48" fill="hold">
                            <p:stCondLst>
                              <p:cond delay="3800"/>
                            </p:stCondLst>
                            <p:childTnLst>
                              <p:par>
                                <p:cTn id="49" presetID="22" presetClass="entr" presetSubtype="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childTnLst>
                          </p:cTn>
                        </p:par>
                        <p:par>
                          <p:cTn id="52" fill="hold">
                            <p:stCondLst>
                              <p:cond delay="4300"/>
                            </p:stCondLst>
                            <p:childTnLst>
                              <p:par>
                                <p:cTn id="53" presetID="2" presetClass="entr" presetSubtype="8"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0-#ppt_w/2"/>
                                          </p:val>
                                        </p:tav>
                                        <p:tav tm="100000">
                                          <p:val>
                                            <p:strVal val="#ppt_x"/>
                                          </p:val>
                                        </p:tav>
                                      </p:tavLst>
                                    </p:anim>
                                    <p:anim calcmode="lin" valueType="num">
                                      <p:cBhvr additive="base">
                                        <p:cTn id="56"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6" grpId="0" animBg="1"/>
      <p:bldP spid="17" grpId="0" animBg="1"/>
      <p:bldP spid="24"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6902613" cy="461665"/>
          </a:xfrm>
          <a:prstGeom prst="rect">
            <a:avLst/>
          </a:prstGeom>
        </p:spPr>
        <p:txBody>
          <a:bodyPr wrap="square">
            <a:spAutoFit/>
          </a:bodyPr>
          <a:lstStyle/>
          <a:p>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r>
              <a:rPr lang="zh-CN" altLang="en-US"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习近平新时代中国特色社会主义思想学习纲要</a:t>
            </a:r>
            <a:r>
              <a:rPr lang="en-US" altLang="zh-CN" sz="2400" b="1" dirty="0">
                <a:solidFill>
                  <a:schemeClr val="accent1"/>
                </a:solidFill>
                <a:latin typeface="字体视界-NEW魏碑体" panose="02010601030101010101" pitchFamily="2" charset="-122"/>
                <a:ea typeface="字体视界-NEW魏碑体" panose="02010601030101010101" pitchFamily="2" charset="-122"/>
                <a:cs typeface="+mn-ea"/>
                <a:sym typeface="+mn-lt"/>
              </a:rPr>
              <a:t>》</a:t>
            </a:r>
          </a:p>
        </p:txBody>
      </p:sp>
      <p:sp>
        <p:nvSpPr>
          <p:cNvPr id="11" name="文本框 10">
            <a:extLst>
              <a:ext uri="{FF2B5EF4-FFF2-40B4-BE49-F238E27FC236}">
                <a16:creationId xmlns:a16="http://schemas.microsoft.com/office/drawing/2014/main" id="{27BBC000-3964-4987-82EC-46B4EA002DB7}"/>
              </a:ext>
            </a:extLst>
          </p:cNvPr>
          <p:cNvSpPr txBox="1"/>
          <p:nvPr/>
        </p:nvSpPr>
        <p:spPr>
          <a:xfrm>
            <a:off x="2925902" y="1028108"/>
            <a:ext cx="6340197" cy="584775"/>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3200" b="1" dirty="0">
                <a:effectLst/>
              </a:rPr>
              <a:t>二、当代中国发展进步的根本方向</a:t>
            </a:r>
          </a:p>
        </p:txBody>
      </p:sp>
      <p:sp>
        <p:nvSpPr>
          <p:cNvPr id="16" name="矩形 15">
            <a:extLst>
              <a:ext uri="{FF2B5EF4-FFF2-40B4-BE49-F238E27FC236}">
                <a16:creationId xmlns:a16="http://schemas.microsoft.com/office/drawing/2014/main" id="{CCE2FDC3-91B9-4866-97DB-210CA6E779DA}"/>
              </a:ext>
            </a:extLst>
          </p:cNvPr>
          <p:cNvSpPr/>
          <p:nvPr/>
        </p:nvSpPr>
        <p:spPr bwMode="auto">
          <a:xfrm>
            <a:off x="1060286" y="2507145"/>
            <a:ext cx="10541164" cy="90000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dirty="0">
                <a:latin typeface="微软雅黑" panose="020B0503020204020204" pitchFamily="34" charset="-122"/>
                <a:ea typeface="微软雅黑" panose="020B0503020204020204" pitchFamily="34" charset="-122"/>
                <a:cs typeface="+mn-ea"/>
                <a:sym typeface="+mn-lt"/>
              </a:rPr>
              <a:t>　习近平总书记指出：“当代中国的伟大社会变革，不是简单延续我国历史文化的母版，不是简单套用马克思主义经典作家设想的模板，不是其他国家社会主义实践的再版，也不是国外现代化发展的翻版。”</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17" name="箭头: 五边形 7">
            <a:extLst>
              <a:ext uri="{FF2B5EF4-FFF2-40B4-BE49-F238E27FC236}">
                <a16:creationId xmlns:a16="http://schemas.microsoft.com/office/drawing/2014/main" id="{BB4F0E38-E6A0-4936-9F69-D15C1DE78F25}"/>
              </a:ext>
            </a:extLst>
          </p:cNvPr>
          <p:cNvSpPr/>
          <p:nvPr/>
        </p:nvSpPr>
        <p:spPr bwMode="auto">
          <a:xfrm>
            <a:off x="1060286" y="1833646"/>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4.</a:t>
            </a:r>
            <a:r>
              <a:rPr lang="zh-CN" altLang="en-US" sz="2000" dirty="0">
                <a:solidFill>
                  <a:schemeClr val="bg1"/>
                </a:solidFill>
                <a:latin typeface="微软雅黑" panose="020B0503020204020204" pitchFamily="34" charset="-122"/>
                <a:ea typeface="微软雅黑" panose="020B0503020204020204" pitchFamily="34" charset="-122"/>
                <a:cs typeface="+mn-ea"/>
              </a:rPr>
              <a:t>坚定道路自信、理论自信、制度自信、文化自信</a:t>
            </a:r>
          </a:p>
        </p:txBody>
      </p:sp>
      <p:sp>
        <p:nvSpPr>
          <p:cNvPr id="24" name="矩形 23">
            <a:extLst>
              <a:ext uri="{FF2B5EF4-FFF2-40B4-BE49-F238E27FC236}">
                <a16:creationId xmlns:a16="http://schemas.microsoft.com/office/drawing/2014/main" id="{CCE2FDC3-91B9-4866-97DB-210CA6E779DA}"/>
              </a:ext>
            </a:extLst>
          </p:cNvPr>
          <p:cNvSpPr/>
          <p:nvPr/>
        </p:nvSpPr>
        <p:spPr bwMode="auto">
          <a:xfrm>
            <a:off x="1060286" y="4178143"/>
            <a:ext cx="10541164" cy="90000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dirty="0">
                <a:latin typeface="微软雅黑" panose="020B0503020204020204" pitchFamily="34" charset="-122"/>
                <a:ea typeface="微软雅黑" panose="020B0503020204020204" pitchFamily="34" charset="-122"/>
                <a:cs typeface="+mn-ea"/>
                <a:sym typeface="+mn-lt"/>
              </a:rPr>
              <a:t>习近平总书记指出：“马克思主义就是我们共产党人的‘真经’，‘真经’没念好，总想着‘西天取经’，就要贻误大事！”</a:t>
            </a:r>
            <a:endParaRPr lang="zh-CN" altLang="en-US" sz="1600" dirty="0">
              <a:latin typeface="微软雅黑" panose="020B0503020204020204" pitchFamily="34" charset="-122"/>
              <a:ea typeface="微软雅黑" panose="020B0503020204020204" pitchFamily="34" charset="-122"/>
              <a:cs typeface="+mn-ea"/>
              <a:sym typeface="+mn-lt"/>
            </a:endParaRPr>
          </a:p>
        </p:txBody>
      </p:sp>
      <p:sp>
        <p:nvSpPr>
          <p:cNvPr id="28" name="箭头: 五边形 7">
            <a:extLst>
              <a:ext uri="{FF2B5EF4-FFF2-40B4-BE49-F238E27FC236}">
                <a16:creationId xmlns:a16="http://schemas.microsoft.com/office/drawing/2014/main" id="{BB4F0E38-E6A0-4936-9F69-D15C1DE78F25}"/>
              </a:ext>
            </a:extLst>
          </p:cNvPr>
          <p:cNvSpPr/>
          <p:nvPr/>
        </p:nvSpPr>
        <p:spPr bwMode="auto">
          <a:xfrm>
            <a:off x="1060286" y="3504644"/>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5.</a:t>
            </a:r>
            <a:r>
              <a:rPr lang="zh-CN" altLang="en-US" sz="2000" dirty="0">
                <a:solidFill>
                  <a:schemeClr val="bg1"/>
                </a:solidFill>
                <a:latin typeface="微软雅黑" panose="020B0503020204020204" pitchFamily="34" charset="-122"/>
                <a:ea typeface="微软雅黑" panose="020B0503020204020204" pitchFamily="34" charset="-122"/>
                <a:cs typeface="+mn-ea"/>
              </a:rPr>
              <a:t>丰富和发展二十一世纪中国的马克思主义</a:t>
            </a:r>
          </a:p>
        </p:txBody>
      </p:sp>
      <p:sp>
        <p:nvSpPr>
          <p:cNvPr id="29" name="箭头: 五边形 7">
            <a:extLst>
              <a:ext uri="{FF2B5EF4-FFF2-40B4-BE49-F238E27FC236}">
                <a16:creationId xmlns:a16="http://schemas.microsoft.com/office/drawing/2014/main" id="{BB4F0E38-E6A0-4936-9F69-D15C1DE78F25}"/>
              </a:ext>
            </a:extLst>
          </p:cNvPr>
          <p:cNvSpPr/>
          <p:nvPr/>
        </p:nvSpPr>
        <p:spPr bwMode="auto">
          <a:xfrm>
            <a:off x="1060286" y="5175642"/>
            <a:ext cx="6788314" cy="576000"/>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r>
              <a:rPr lang="en-US" altLang="zh-CN" sz="2000" dirty="0">
                <a:solidFill>
                  <a:schemeClr val="bg1"/>
                </a:solidFill>
                <a:latin typeface="微软雅黑" panose="020B0503020204020204" pitchFamily="34" charset="-122"/>
                <a:ea typeface="微软雅黑" panose="020B0503020204020204" pitchFamily="34" charset="-122"/>
                <a:cs typeface="+mn-ea"/>
              </a:rPr>
              <a:t>6.</a:t>
            </a:r>
            <a:r>
              <a:rPr lang="zh-CN" altLang="en-US" sz="2000" dirty="0">
                <a:solidFill>
                  <a:schemeClr val="bg1"/>
                </a:solidFill>
                <a:latin typeface="微软雅黑" panose="020B0503020204020204" pitchFamily="34" charset="-122"/>
                <a:ea typeface="微软雅黑" panose="020B0503020204020204" pitchFamily="34" charset="-122"/>
                <a:cs typeface="+mn-ea"/>
              </a:rPr>
              <a:t>新时代坚持和发展中国特色社会主义要一以贯之</a:t>
            </a:r>
          </a:p>
        </p:txBody>
      </p:sp>
      <p:sp>
        <p:nvSpPr>
          <p:cNvPr id="12" name="矩形 11">
            <a:extLst>
              <a:ext uri="{FF2B5EF4-FFF2-40B4-BE49-F238E27FC236}">
                <a16:creationId xmlns:a16="http://schemas.microsoft.com/office/drawing/2014/main" id="{CCE2FDC3-91B9-4866-97DB-210CA6E779DA}"/>
              </a:ext>
            </a:extLst>
          </p:cNvPr>
          <p:cNvSpPr/>
          <p:nvPr/>
        </p:nvSpPr>
        <p:spPr bwMode="auto">
          <a:xfrm>
            <a:off x="1060286" y="5849140"/>
            <a:ext cx="10541164" cy="900000"/>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lnSpc>
                <a:spcPct val="150000"/>
              </a:lnSpc>
              <a:spcBef>
                <a:spcPct val="0"/>
              </a:spcBef>
              <a:spcAft>
                <a:spcPct val="0"/>
              </a:spcAft>
            </a:pPr>
            <a:r>
              <a:rPr lang="zh-CN" altLang="en-US" dirty="0">
                <a:latin typeface="微软雅黑" panose="020B0503020204020204" pitchFamily="34" charset="-122"/>
                <a:ea typeface="微软雅黑" panose="020B0503020204020204" pitchFamily="34" charset="-122"/>
                <a:cs typeface="+mn-ea"/>
                <a:sym typeface="+mn-lt"/>
              </a:rPr>
              <a:t>习近平总书记指出：“新时代中国特色社会主义是我们党领导人民进行伟大社会革命的成果，也是我们党领导人民进行伟大社会革命的继续，必须一以贯之进行下去。”</a:t>
            </a:r>
            <a:endParaRPr lang="zh-CN" altLang="en-US" sz="160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453405734"/>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35" presetClass="path" presetSubtype="0" accel="50000" decel="50000" fill="hold" nodeType="withEffect">
                                  <p:stCondLst>
                                    <p:cond delay="0"/>
                                  </p:stCondLst>
                                  <p:childTnLst>
                                    <p:animMotion origin="layout" path="M -6.25E-7 -3.7037E-6 L 0.18997 -3.7037E-6 " pathEditMode="relative" rAng="0" ptsTypes="AA">
                                      <p:cBhvr>
                                        <p:cTn id="11" dur="1000" spd="-100000" fill="hold"/>
                                        <p:tgtEl>
                                          <p:spTgt spid="25"/>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35" presetClass="path" presetSubtype="0" accel="50000" decel="50000" fill="hold" nodeType="withEffect">
                                  <p:stCondLst>
                                    <p:cond delay="0"/>
                                  </p:stCondLst>
                                  <p:childTnLst>
                                    <p:animMotion origin="layout" path="M 0 -3.7037E-6 L -0.41185 -3.7037E-6 " pathEditMode="relative" rAng="0" ptsTypes="AA">
                                      <p:cBhvr>
                                        <p:cTn id="18" dur="1000" spd="-100000" fill="hold"/>
                                        <p:tgtEl>
                                          <p:spTgt spid="26"/>
                                        </p:tgtEl>
                                        <p:attrNameLst>
                                          <p:attrName>ppt_x</p:attrName>
                                          <p:attrName>ppt_y</p:attrName>
                                        </p:attrNameLst>
                                      </p:cBhvr>
                                      <p:rCtr x="-20599" y="0"/>
                                    </p:animMotion>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35" presetClass="path" presetSubtype="0" accel="50000" decel="50000" fill="hold" grpId="1" nodeType="withEffect">
                                  <p:stCondLst>
                                    <p:cond delay="0"/>
                                  </p:stCondLst>
                                  <p:childTnLst>
                                    <p:animMotion origin="layout" path="M -4.375E-6 -3.7037E-6 L -0.30273 -3.7037E-6 " pathEditMode="relative" rAng="0" ptsTypes="AA">
                                      <p:cBhvr>
                                        <p:cTn id="26" dur="1000" spd="-100000" fill="hold"/>
                                        <p:tgtEl>
                                          <p:spTgt spid="27"/>
                                        </p:tgtEl>
                                        <p:attrNameLst>
                                          <p:attrName>ppt_x</p:attrName>
                                          <p:attrName>ppt_y</p:attrName>
                                        </p:attrNameLst>
                                      </p:cBhvr>
                                      <p:rCtr x="-15143" y="0"/>
                                    </p:animMotion>
                                  </p:childTnLst>
                                </p:cTn>
                              </p:par>
                              <p:par>
                                <p:cTn id="27" presetID="53" presetClass="entr" presetSubtype="16" fill="hold" grpId="0" nodeType="withEffect">
                                  <p:stCondLst>
                                    <p:cond delay="3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35" presetClass="path" presetSubtype="0" accel="50000" decel="50000" fill="hold" grpId="1" nodeType="withEffect">
                                  <p:stCondLst>
                                    <p:cond delay="300"/>
                                  </p:stCondLst>
                                  <p:childTnLst>
                                    <p:animMotion origin="layout" path="M 1.875E-6 3.7037E-6 L 0.18997 3.7037E-6 " pathEditMode="relative" rAng="0" ptsTypes="AA">
                                      <p:cBhvr>
                                        <p:cTn id="33" dur="1000" spd="-100000" fill="hold"/>
                                        <p:tgtEl>
                                          <p:spTgt spid="11"/>
                                        </p:tgtEl>
                                        <p:attrNameLst>
                                          <p:attrName>ppt_x</p:attrName>
                                          <p:attrName>ppt_y</p:attrName>
                                        </p:attrNameLst>
                                      </p:cBhvr>
                                      <p:rCtr x="9492" y="0"/>
                                    </p:animMotion>
                                  </p:childTnLst>
                                </p:cTn>
                              </p:par>
                            </p:childTnLst>
                          </p:cTn>
                        </p:par>
                        <p:par>
                          <p:cTn id="34" fill="hold">
                            <p:stCondLst>
                              <p:cond delay="2300"/>
                            </p:stCondLst>
                            <p:childTnLst>
                              <p:par>
                                <p:cTn id="35" presetID="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3300"/>
                            </p:stCondLst>
                            <p:childTnLst>
                              <p:par>
                                <p:cTn id="44" presetID="2" presetClass="entr" presetSubtype="8"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0-#ppt_w/2"/>
                                          </p:val>
                                        </p:tav>
                                        <p:tav tm="100000">
                                          <p:val>
                                            <p:strVal val="#ppt_x"/>
                                          </p:val>
                                        </p:tav>
                                      </p:tavLst>
                                    </p:anim>
                                    <p:anim calcmode="lin" valueType="num">
                                      <p:cBhvr additive="base">
                                        <p:cTn id="47" dur="500" fill="hold"/>
                                        <p:tgtEl>
                                          <p:spTgt spid="28"/>
                                        </p:tgtEl>
                                        <p:attrNameLst>
                                          <p:attrName>ppt_y</p:attrName>
                                        </p:attrNameLst>
                                      </p:cBhvr>
                                      <p:tavLst>
                                        <p:tav tm="0">
                                          <p:val>
                                            <p:strVal val="#ppt_y"/>
                                          </p:val>
                                        </p:tav>
                                        <p:tav tm="100000">
                                          <p:val>
                                            <p:strVal val="#ppt_y"/>
                                          </p:val>
                                        </p:tav>
                                      </p:tavLst>
                                    </p:anim>
                                  </p:childTnLst>
                                </p:cTn>
                              </p:par>
                            </p:childTnLst>
                          </p:cTn>
                        </p:par>
                        <p:par>
                          <p:cTn id="48" fill="hold">
                            <p:stCondLst>
                              <p:cond delay="3800"/>
                            </p:stCondLst>
                            <p:childTnLst>
                              <p:par>
                                <p:cTn id="49" presetID="22" presetClass="entr" presetSubtype="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childTnLst>
                          </p:cTn>
                        </p:par>
                        <p:par>
                          <p:cTn id="52" fill="hold">
                            <p:stCondLst>
                              <p:cond delay="4300"/>
                            </p:stCondLst>
                            <p:childTnLst>
                              <p:par>
                                <p:cTn id="53" presetID="2" presetClass="entr" presetSubtype="8"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0-#ppt_w/2"/>
                                          </p:val>
                                        </p:tav>
                                        <p:tav tm="100000">
                                          <p:val>
                                            <p:strVal val="#ppt_x"/>
                                          </p:val>
                                        </p:tav>
                                      </p:tavLst>
                                    </p:anim>
                                    <p:anim calcmode="lin" valueType="num">
                                      <p:cBhvr additive="base">
                                        <p:cTn id="56" dur="500" fill="hold"/>
                                        <p:tgtEl>
                                          <p:spTgt spid="29"/>
                                        </p:tgtEl>
                                        <p:attrNameLst>
                                          <p:attrName>ppt_y</p:attrName>
                                        </p:attrNameLst>
                                      </p:cBhvr>
                                      <p:tavLst>
                                        <p:tav tm="0">
                                          <p:val>
                                            <p:strVal val="#ppt_y"/>
                                          </p:val>
                                        </p:tav>
                                        <p:tav tm="100000">
                                          <p:val>
                                            <p:strVal val="#ppt_y"/>
                                          </p:val>
                                        </p:tav>
                                      </p:tavLst>
                                    </p:anim>
                                  </p:childTnLst>
                                </p:cTn>
                              </p:par>
                            </p:childTnLst>
                          </p:cTn>
                        </p:par>
                        <p:par>
                          <p:cTn id="57" fill="hold">
                            <p:stCondLst>
                              <p:cond delay="4800"/>
                            </p:stCondLst>
                            <p:childTnLst>
                              <p:par>
                                <p:cTn id="58" presetID="22" presetClass="entr" presetSubtype="8"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1" grpId="0"/>
      <p:bldP spid="11" grpId="1"/>
      <p:bldP spid="16" grpId="0" animBg="1"/>
      <p:bldP spid="17" grpId="0" animBg="1"/>
      <p:bldP spid="24" grpId="0" animBg="1"/>
      <p:bldP spid="28" grpId="0" animBg="1"/>
      <p:bldP spid="29"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主题1">
  <a:themeElements>
    <a:clrScheme name="自定义 3">
      <a:dk1>
        <a:sysClr val="windowText" lastClr="000000"/>
      </a:dk1>
      <a:lt1>
        <a:sysClr val="window" lastClr="FFFFFF"/>
      </a:lt1>
      <a:dk2>
        <a:srgbClr val="BE0000"/>
      </a:dk2>
      <a:lt2>
        <a:srgbClr val="E7E6E6"/>
      </a:lt2>
      <a:accent1>
        <a:srgbClr val="BE0000"/>
      </a:accent1>
      <a:accent2>
        <a:srgbClr val="ED7D31"/>
      </a:accent2>
      <a:accent3>
        <a:srgbClr val="D20000"/>
      </a:accent3>
      <a:accent4>
        <a:srgbClr val="FFC000"/>
      </a:accent4>
      <a:accent5>
        <a:srgbClr val="4472C4"/>
      </a:accent5>
      <a:accent6>
        <a:srgbClr val="70AD47"/>
      </a:accent6>
      <a:hlink>
        <a:srgbClr val="0563C1"/>
      </a:hlink>
      <a:folHlink>
        <a:srgbClr val="954F72"/>
      </a:folHlink>
    </a:clrScheme>
    <a:fontScheme name="31y2jr50">
      <a:majorFont>
        <a:latin typeface="Microsoft YaHei" panose="020F0302020204030204"/>
        <a:ea typeface="字魂35号-经典雅黑"/>
        <a:cs typeface=""/>
      </a:majorFont>
      <a:minorFont>
        <a:latin typeface="Microsoft YaHei" panose="020F0502020204030204"/>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1" id="{ED8C5FCC-2875-47F3-B7C1-A0BB395A4F05}" vid="{CF6C88C9-D359-45C8-9D53-CAC51ED0675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3">
    <a:dk1>
      <a:sysClr val="windowText" lastClr="000000"/>
    </a:dk1>
    <a:lt1>
      <a:sysClr val="window" lastClr="FFFFFF"/>
    </a:lt1>
    <a:dk2>
      <a:srgbClr val="BE0000"/>
    </a:dk2>
    <a:lt2>
      <a:srgbClr val="E7E6E6"/>
    </a:lt2>
    <a:accent1>
      <a:srgbClr val="BE0000"/>
    </a:accent1>
    <a:accent2>
      <a:srgbClr val="ED7D31"/>
    </a:accent2>
    <a:accent3>
      <a:srgbClr val="D20000"/>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自定义 3">
    <a:dk1>
      <a:sysClr val="windowText" lastClr="000000"/>
    </a:dk1>
    <a:lt1>
      <a:sysClr val="window" lastClr="FFFFFF"/>
    </a:lt1>
    <a:dk2>
      <a:srgbClr val="BE0000"/>
    </a:dk2>
    <a:lt2>
      <a:srgbClr val="E7E6E6"/>
    </a:lt2>
    <a:accent1>
      <a:srgbClr val="BE0000"/>
    </a:accent1>
    <a:accent2>
      <a:srgbClr val="ED7D31"/>
    </a:accent2>
    <a:accent3>
      <a:srgbClr val="D20000"/>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自定义 3">
    <a:dk1>
      <a:sysClr val="windowText" lastClr="000000"/>
    </a:dk1>
    <a:lt1>
      <a:sysClr val="window" lastClr="FFFFFF"/>
    </a:lt1>
    <a:dk2>
      <a:srgbClr val="BE0000"/>
    </a:dk2>
    <a:lt2>
      <a:srgbClr val="E7E6E6"/>
    </a:lt2>
    <a:accent1>
      <a:srgbClr val="BE0000"/>
    </a:accent1>
    <a:accent2>
      <a:srgbClr val="ED7D31"/>
    </a:accent2>
    <a:accent3>
      <a:srgbClr val="D20000"/>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1577</TotalTime>
  <Words>5659</Words>
  <Application>Microsoft Office PowerPoint</Application>
  <PresentationFormat>宽屏</PresentationFormat>
  <Paragraphs>300</Paragraphs>
  <Slides>38</Slides>
  <Notes>38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38</vt:i4>
      </vt:variant>
    </vt:vector>
  </HeadingPairs>
  <TitlesOfParts>
    <vt:vector size="47" baseType="lpstr">
      <vt:lpstr>宋体</vt:lpstr>
      <vt:lpstr>Microsoft YaHei</vt:lpstr>
      <vt:lpstr>Microsoft YaHei</vt:lpstr>
      <vt:lpstr>字魂35号-经典雅黑</vt:lpstr>
      <vt:lpstr>字体视界-NEW魏碑体</vt:lpstr>
      <vt:lpstr>Arial</vt:lpstr>
      <vt:lpstr>Calibri</vt:lpstr>
      <vt:lpstr>Wingdings</vt:lpstr>
      <vt:lpstr>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Windows 用户</cp:lastModifiedBy>
  <cp:revision>138</cp:revision>
  <dcterms:created xsi:type="dcterms:W3CDTF">2019-06-14T06:36:02Z</dcterms:created>
  <dcterms:modified xsi:type="dcterms:W3CDTF">2019-10-11T05:17:46Z</dcterms:modified>
</cp:coreProperties>
</file>