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88" r:id="rId5"/>
    <p:sldId id="329" r:id="rId6"/>
    <p:sldId id="330" r:id="rId7"/>
    <p:sldId id="331" r:id="rId8"/>
    <p:sldId id="335" r:id="rId9"/>
    <p:sldId id="332" r:id="rId10"/>
    <p:sldId id="333" r:id="rId11"/>
    <p:sldId id="336" r:id="rId12"/>
    <p:sldId id="339" r:id="rId13"/>
    <p:sldId id="338" r:id="rId14"/>
    <p:sldId id="340" r:id="rId15"/>
    <p:sldId id="341" r:id="rId16"/>
    <p:sldId id="342" r:id="rId17"/>
    <p:sldId id="292" r:id="rId18"/>
    <p:sldId id="343" r:id="rId19"/>
    <p:sldId id="346" r:id="rId20"/>
    <p:sldId id="334" r:id="rId21"/>
    <p:sldId id="293" r:id="rId22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8"/>
            <a:ext cx="290264" cy="29026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2110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 userDrawn="1"/>
        </p:nvSpPr>
        <p:spPr>
          <a:xfrm>
            <a:off x="1115616" y="94903"/>
            <a:ext cx="8229600" cy="565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b="1" dirty="0" smtClean="0">
                <a:solidFill>
                  <a:srgbClr val="FF0000"/>
                </a:solidFill>
              </a:rPr>
              <a:t>点击此处添加标题</a:t>
            </a:r>
            <a:endParaRPr lang="zh-CN" altLang="en-US" sz="252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8"/>
            <a:ext cx="290264" cy="29026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2110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 userDrawn="1"/>
        </p:nvSpPr>
        <p:spPr>
          <a:xfrm>
            <a:off x="1115616" y="94903"/>
            <a:ext cx="8229600" cy="565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b="1" dirty="0" smtClean="0">
                <a:solidFill>
                  <a:srgbClr val="FF0000"/>
                </a:solidFill>
              </a:rPr>
              <a:t>点击此处添加标题</a:t>
            </a:r>
            <a:endParaRPr lang="zh-CN" altLang="en-US" sz="252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8"/>
            <a:ext cx="290264" cy="29026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2110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 userDrawn="1"/>
        </p:nvSpPr>
        <p:spPr>
          <a:xfrm>
            <a:off x="1115616" y="94903"/>
            <a:ext cx="8229600" cy="565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b="1" dirty="0" smtClean="0">
                <a:solidFill>
                  <a:srgbClr val="FF0000"/>
                </a:solidFill>
              </a:rPr>
              <a:t>点击此处添加标题</a:t>
            </a:r>
            <a:endParaRPr lang="zh-CN" altLang="en-US" sz="252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0040" y="195486"/>
            <a:ext cx="360040" cy="360040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sp>
        <p:nvSpPr>
          <p:cNvPr id="8" name="矩形 7"/>
          <p:cNvSpPr/>
          <p:nvPr userDrawn="1"/>
        </p:nvSpPr>
        <p:spPr>
          <a:xfrm>
            <a:off x="535190" y="342518"/>
            <a:ext cx="290264" cy="29026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15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897462" y="608534"/>
            <a:ext cx="82110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/>
          <p:nvPr userDrawn="1"/>
        </p:nvSpPr>
        <p:spPr>
          <a:xfrm>
            <a:off x="1115616" y="94903"/>
            <a:ext cx="8229600" cy="565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520" b="1" dirty="0" smtClean="0">
                <a:solidFill>
                  <a:srgbClr val="FF0000"/>
                </a:solidFill>
              </a:rPr>
              <a:t>点击此处添加标题</a:t>
            </a:r>
            <a:endParaRPr lang="zh-CN" altLang="en-US" sz="252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/>
          <a:stretch>
            <a:fillRect/>
          </a:stretch>
        </p:blipFill>
        <p:spPr>
          <a:xfrm>
            <a:off x="0" y="0"/>
            <a:ext cx="2598057" cy="1065959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478971"/>
            <a:ext cx="9144000" cy="4664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579903" y="4595164"/>
            <a:ext cx="437974" cy="43797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D27987A4-0198-42B4-AAAE-EDBADA4485AB}" type="slidenum">
              <a:rPr lang="zh-CN" altLang="en-US" sz="1800" smtClean="0"/>
            </a:fld>
            <a:endParaRPr lang="zh-CN" altLang="en-US" sz="180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486236" y="10886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单击此处添加文字标题内容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478971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05" y="1004041"/>
            <a:ext cx="5030763" cy="1367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2638251"/>
            <a:ext cx="9143244" cy="25052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14193" y="298110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第四党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支部书记：张珣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01369" y="349385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机关第四党支部主题党课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467">
        <p14:doors dir="vert"/>
      </p:transition>
    </mc:Choice>
    <mc:Fallback>
      <p:transition spd="slow" advClick="0" advTm="2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590415" y="55880"/>
            <a:ext cx="371221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633613" y="128905"/>
            <a:ext cx="2717638" cy="432437"/>
            <a:chOff x="6799091" y="2116310"/>
            <a:chExt cx="3846286" cy="619035"/>
          </a:xfrm>
        </p:grpSpPr>
        <p:sp>
          <p:nvSpPr>
            <p:cNvPr id="19" name="文本框 18"/>
            <p:cNvSpPr txBox="1"/>
            <p:nvPr/>
          </p:nvSpPr>
          <p:spPr>
            <a:xfrm>
              <a:off x="6799091" y="2116310"/>
              <a:ext cx="3846286" cy="5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“635”</a:t>
              </a:r>
              <a:r>
                <a:rPr lang="zh-CN" altLang="en-US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引水工程意义</a:t>
              </a:r>
              <a:endParaRPr lang="zh-CN" altLang="en-US" sz="20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153359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2952115" y="586740"/>
            <a:ext cx="608647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在中华民族的历史上，</a:t>
            </a:r>
            <a:r>
              <a:rPr lang="en-US" altLang="zh-CN" sz="14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古有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北起北京，南至杭州，沟通海河、黄河、淮河、长江、钱塘江三河二江五大水系的</a:t>
            </a:r>
            <a:r>
              <a:rPr lang="en-US" altLang="zh-CN" sz="14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京杭大运河工程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14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近有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引滦河水入天津城的"</a:t>
            </a:r>
            <a:r>
              <a:rPr lang="en-US" altLang="zh-CN" sz="14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引滦入津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"工程。而2000年，共和国的版图上镌刻上另一条人工开挖的河流--</a:t>
            </a:r>
            <a:r>
              <a:rPr lang="en-US" altLang="zh-CN" sz="14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克拉玛依河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en-US" altLang="zh-CN" sz="1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克拉玛依是一座地处戈壁荒漠的新兴石油工业城，气候特点干燥、多风、少雨，长期以来一直处于节水保油的状态，早在二十世纪五十年代，</a:t>
            </a:r>
            <a:r>
              <a:rPr lang="en-US" altLang="zh-CN" sz="1400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克拉玛依的生活用水要靠马拉、骆驼驮，人们要从几十里外的咸（淡）水湖中把水运来</a:t>
            </a: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en-US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生活十分艰苦。</a:t>
            </a:r>
            <a:endParaRPr lang="zh-CN" altLang="en-US" sz="1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en-US" altLang="zh-CN" sz="1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u=592027272,4147401765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2065" y="2897505"/>
            <a:ext cx="3789680" cy="2188845"/>
          </a:xfrm>
          <a:prstGeom prst="rect">
            <a:avLst/>
          </a:prstGeom>
        </p:spPr>
      </p:pic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91160"/>
            <a:ext cx="2880995" cy="4389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282968" y="55880"/>
            <a:ext cx="2717638" cy="398782"/>
            <a:chOff x="5437532" y="2164487"/>
            <a:chExt cx="3846286" cy="570858"/>
          </a:xfrm>
        </p:grpSpPr>
        <p:sp>
          <p:nvSpPr>
            <p:cNvPr id="19" name="文本框 18"/>
            <p:cNvSpPr txBox="1"/>
            <p:nvPr/>
          </p:nvSpPr>
          <p:spPr>
            <a:xfrm>
              <a:off x="5437532" y="2164487"/>
              <a:ext cx="3846286" cy="5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“635”</a:t>
              </a:r>
              <a:r>
                <a:rPr lang="zh-CN" altLang="en-US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引水工程意义</a:t>
              </a:r>
              <a:endParaRPr lang="zh-CN" altLang="en-US" sz="20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751309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15875" y="3039745"/>
            <a:ext cx="90551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从2000年7月邓英淘、王小强等在新疆做调研的报告《西部大开发调研实录—再造中国三编》查到</a:t>
            </a:r>
            <a:r>
              <a:rPr 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资料证实其实际上就是将额尔齐斯河水引入克拉玛依</a:t>
            </a:r>
            <a:r>
              <a:rPr 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乌鲁木齐工程，635是“引额济克、济乌”的拦河大坝所在的海拔高程。635工程是我国目前引水工程中</a:t>
            </a:r>
            <a:r>
              <a:rPr sz="14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唯一的北水南调</a:t>
            </a:r>
            <a:r>
              <a:rPr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工程。共包括了</a:t>
            </a:r>
            <a:r>
              <a:rPr sz="14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890公里</a:t>
            </a:r>
            <a:r>
              <a:rPr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渠道、五个水库、三个电站，工程分“三期四步”完成。“引额济克”（额尔齐斯河调水到克拉玛依市）是一期工程，2000年8月1日投入使用。二期工程乃“引额济乌”（额尔齐斯河调水到乌鲁木齐），二期分两步来完成。第一步是调水到乌鲁木齐。第二步是在额尔齐斯河上游再修一个调节水库。第三期是西水东调，把布尔津的水从下游调到上游635这里来。</a:t>
            </a:r>
            <a:endParaRPr sz="1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0c6604862be2f0f993d9f45c9c4a10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492125"/>
            <a:ext cx="8402320" cy="263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627773" y="128905"/>
            <a:ext cx="2717638" cy="432437"/>
            <a:chOff x="6799091" y="2116310"/>
            <a:chExt cx="3846286" cy="619035"/>
          </a:xfrm>
        </p:grpSpPr>
        <p:sp>
          <p:nvSpPr>
            <p:cNvPr id="19" name="文本框 18"/>
            <p:cNvSpPr txBox="1"/>
            <p:nvPr/>
          </p:nvSpPr>
          <p:spPr>
            <a:xfrm>
              <a:off x="6799091" y="2116310"/>
              <a:ext cx="3846286" cy="5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“635”</a:t>
              </a:r>
              <a:r>
                <a:rPr lang="zh-CN" altLang="en-US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引水工程意义</a:t>
              </a:r>
              <a:endParaRPr lang="zh-CN" altLang="en-US" sz="20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142574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68275" y="2786380"/>
            <a:ext cx="88042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克拉玛依河是我国唯一在戈壁荒漠中建成的人工河景区，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8月15日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市区九龙潭景区作为引水工程的末端，其气势磅礴的水浪吸引了无数游人拍照留念。引水工程自建成通水以来，造福了沿线的福海县、和布克赛尔县、184团、137团等地民众，为农业灌溉、牲畜饮水和生活用水提供了便利，给克拉玛依输送了生命的活力，对北疆乌鲁木齐、奎屯、克拉玛依金三角地区的经济发展起着至关重要作用。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克拉玛依能从一片荒漠变成绿洲的，离不开老一辈的努力，我们要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饮水思源，不忘初心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。”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" name="图片 4" descr="u=4108633570,3179992786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695" y="647065"/>
            <a:ext cx="3016250" cy="2101850"/>
          </a:xfrm>
          <a:prstGeom prst="rect">
            <a:avLst/>
          </a:prstGeom>
        </p:spPr>
      </p:pic>
      <p:pic>
        <p:nvPicPr>
          <p:cNvPr id="7" name="图片 6" descr="u=886131323,3347295348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40" y="647065"/>
            <a:ext cx="3124835" cy="2110105"/>
          </a:xfrm>
          <a:prstGeom prst="rect">
            <a:avLst/>
          </a:prstGeom>
        </p:spPr>
      </p:pic>
      <p:pic>
        <p:nvPicPr>
          <p:cNvPr id="2" name="图片 1" descr="53b2e25f1ac1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" y="635000"/>
            <a:ext cx="2745740" cy="2173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923755" y="628386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01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439380" y="580054"/>
            <a:ext cx="2420990" cy="355444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长征的历史意义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923755" y="1289500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02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5407630" y="1237680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长征的精神</a:t>
            </a:r>
            <a:endParaRPr lang="zh-CN" altLang="en-US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923755" y="1950615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03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5407630" y="1897593"/>
            <a:ext cx="2420990" cy="355445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“635”引水工程意义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23755" y="2611727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04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5439380" y="2564746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弘扬的精神</a:t>
            </a:r>
            <a:endParaRPr lang="zh-CN" altLang="en-US" sz="1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  <p:bldLst>
      <p:bldP spid="9" grpId="0" bldLvl="0" animBg="1"/>
      <p:bldP spid="11" grpId="0" bldLvl="0" animBg="1"/>
      <p:bldP spid="13" grpId="0" bldLvl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064125" y="170180"/>
            <a:ext cx="2735436" cy="412750"/>
            <a:chOff x="7030935" y="2164487"/>
            <a:chExt cx="3871475" cy="590853"/>
          </a:xfrm>
        </p:grpSpPr>
        <p:sp>
          <p:nvSpPr>
            <p:cNvPr id="8" name="文本框 7"/>
            <p:cNvSpPr txBox="1"/>
            <p:nvPr/>
          </p:nvSpPr>
          <p:spPr>
            <a:xfrm>
              <a:off x="7056124" y="2164487"/>
              <a:ext cx="3846286" cy="5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弘扬的精神</a:t>
              </a:r>
              <a:endParaRPr lang="zh-CN" altLang="en-US" sz="20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7030935" y="2733524"/>
              <a:ext cx="2076939" cy="2181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2609215" y="990600"/>
            <a:ext cx="634492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、不屈不挠</a:t>
            </a:r>
            <a:endParaRPr lang="zh-CN" altLang="en-US" sz="1600" b="1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可以看出，不论是长征还是</a:t>
            </a:r>
            <a:r>
              <a:rPr lang="en-US" altLang="zh-CN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“635</a:t>
            </a:r>
            <a:r>
              <a:rPr lang="en-US" altLang="zh-CN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引水工程都彰显了中华民族的重要精神不屈不挠。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纵观整个长征的过程</a:t>
            </a:r>
            <a:r>
              <a:rPr lang="zh-CN" altLang="en-US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四渡赤水河</a:t>
            </a:r>
            <a:r>
              <a:rPr lang="zh-CN" altLang="en-US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巧渡金沙江；飞夺泸定桥，强渡大渡河，爬雪山，过草地</a:t>
            </a:r>
            <a:r>
              <a:rPr lang="en-US" altLang="zh-CN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每一个战略方向的改变，每一项战略任务的确定，每一次战斗胜利的取得，都无不体现出中国红军将士“大无畏</a:t>
            </a:r>
            <a:r>
              <a:rPr lang="en-US" altLang="zh-CN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不怕艰难困苦，永久坚持的精神</a:t>
            </a:r>
            <a:r>
              <a:rPr lang="zh-CN" altLang="en-US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长征精神是中华民族百折不挠、自强不息的民族精神的最高表现，是保证我们革命和建设事业从弱小走向强大的精神力量。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2400" dirty="0"/>
          </a:p>
          <a:p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064125" y="170180"/>
            <a:ext cx="2735436" cy="412750"/>
            <a:chOff x="7030935" y="2164487"/>
            <a:chExt cx="3871475" cy="590853"/>
          </a:xfrm>
        </p:grpSpPr>
        <p:sp>
          <p:nvSpPr>
            <p:cNvPr id="8" name="文本框 7"/>
            <p:cNvSpPr txBox="1"/>
            <p:nvPr/>
          </p:nvSpPr>
          <p:spPr>
            <a:xfrm>
              <a:off x="7056124" y="2164487"/>
              <a:ext cx="3846286" cy="5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弘扬的精神</a:t>
              </a:r>
              <a:endParaRPr lang="zh-CN" altLang="en-US" sz="20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7030935" y="2710799"/>
              <a:ext cx="2066154" cy="4454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2727960" y="427355"/>
            <a:ext cx="634365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1800" b="1" dirty="0">
                <a:latin typeface="黑体" panose="02010609060101010101" charset="-122"/>
                <a:ea typeface="黑体" panose="02010609060101010101" charset="-122"/>
              </a:rPr>
              <a:t>、艰苦奋斗</a:t>
            </a:r>
            <a:endParaRPr lang="zh-CN" altLang="en-US" sz="18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    艰苦奋斗是中华民族的传统美德，是我们党领导和团结人民进行革命、建设和改革的强大精神动力。一个国家，一个民族，乃至一个团体，只要有艰苦奋斗的精神，实事求是，无私奉献，就能够成就事业，创造辉煌。80年前的长征是这样，80年后的今天也是这样。目前有些党员认为生活水平提高了，没必要讲艰苦奋斗了，就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贪图安逸、追求享乐，特别是有少数党员领导干部过着纸醉金迷的奢侈腐朽生活，甚至坠入了违法犯罪的深渊，如果这种现象任其不断扩大和蔓延，势必严重侵蚀党的肌体，破坏党群关系。所以，在新的形势下，一定要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保持共产党员先进性，艰苦奋斗作风不能丢。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064125" y="170180"/>
            <a:ext cx="2735436" cy="412750"/>
            <a:chOff x="7030935" y="2164487"/>
            <a:chExt cx="3871475" cy="590853"/>
          </a:xfrm>
        </p:grpSpPr>
        <p:sp>
          <p:nvSpPr>
            <p:cNvPr id="8" name="文本框 7"/>
            <p:cNvSpPr txBox="1"/>
            <p:nvPr/>
          </p:nvSpPr>
          <p:spPr>
            <a:xfrm>
              <a:off x="7056124" y="2164487"/>
              <a:ext cx="3846286" cy="5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弘扬的精神</a:t>
              </a:r>
              <a:endParaRPr lang="zh-CN" altLang="en-US" sz="20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7030935" y="2710799"/>
              <a:ext cx="2066154" cy="4454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2834640" y="412115"/>
            <a:ext cx="634365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1800" b="1" dirty="0">
                <a:latin typeface="黑体" panose="02010609060101010101" charset="-122"/>
                <a:ea typeface="黑体" panose="02010609060101010101" charset="-122"/>
              </a:rPr>
              <a:t>、无私奉献</a:t>
            </a:r>
            <a:endParaRPr lang="zh-CN" altLang="en-US" sz="18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en-US" altLang="zh-CN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长征</a:t>
            </a:r>
            <a:r>
              <a:rPr lang="zh-CN" altLang="en-US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及</a:t>
            </a:r>
            <a:r>
              <a:rPr lang="en-US" altLang="zh-CN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“635”</a:t>
            </a:r>
            <a:r>
              <a:rPr lang="zh-CN" altLang="en-US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引水工程都充斥着</a:t>
            </a:r>
            <a:r>
              <a:rPr lang="en-US" altLang="zh-CN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无私奉献</a:t>
            </a:r>
            <a:r>
              <a:rPr lang="zh-CN" altLang="en-US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en-US" altLang="zh-CN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精神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en-US" altLang="zh-CN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红军将士抱</a:t>
            </a:r>
            <a:r>
              <a:rPr lang="zh-CN" altLang="en-US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着</a:t>
            </a:r>
            <a:r>
              <a:rPr lang="en-US" altLang="zh-CN" sz="16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全心全意为人民服务的宗旨，以坚忍不拔的毅力，与穷凶极恶的敌人展开殊死搏斗，将生的希望让给别人，死的威胁留给自己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引水将士们不畏艰险、迎难而上、勇于奉献、精益求精、一丝不苟、勇于创新的工匠精神，再接再厉，把克拉玛从昔日风沙肆虐、不适合人类居住的戈壁荒漠，逐渐蜕变为天蓝水清地绿的宜居之城。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064125" y="170180"/>
            <a:ext cx="2735436" cy="412750"/>
            <a:chOff x="7030935" y="2164487"/>
            <a:chExt cx="3871475" cy="590853"/>
          </a:xfrm>
        </p:grpSpPr>
        <p:sp>
          <p:nvSpPr>
            <p:cNvPr id="8" name="文本框 7"/>
            <p:cNvSpPr txBox="1"/>
            <p:nvPr/>
          </p:nvSpPr>
          <p:spPr>
            <a:xfrm>
              <a:off x="7056124" y="2164487"/>
              <a:ext cx="3846286" cy="5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弘扬的精神</a:t>
              </a:r>
              <a:endParaRPr lang="zh-CN" altLang="en-US" sz="20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7030935" y="2710799"/>
              <a:ext cx="2066154" cy="4454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2796540" y="503555"/>
            <a:ext cx="634365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1800" b="1" dirty="0">
                <a:latin typeface="黑体" panose="02010609060101010101" charset="-122"/>
                <a:ea typeface="黑体" panose="02010609060101010101" charset="-122"/>
              </a:rPr>
              <a:t>、启示</a:t>
            </a:r>
            <a:endParaRPr lang="zh-CN" altLang="en-US" sz="1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我们进行的社会主义现代化建设，是新的长征。走在新长征路上，我们应继承和发扬当年红军长征的精神，把长征这份宝贵的精神财富变成推动我们事业前进的巨大力量。</a:t>
            </a:r>
            <a:r>
              <a:rPr 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我们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全体党员要</a:t>
            </a:r>
            <a:r>
              <a:rPr 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具备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坚如磐石的理想信念、坚贞不渝的绝对忠诚、令行禁止的纪律作风</a:t>
            </a:r>
            <a:r>
              <a:rPr 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，用自己的实际行动</a:t>
            </a:r>
            <a:r>
              <a:rPr sz="1600"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树牢“四个意识”，坚定“四个自信”，坚决做到“两个维护”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，为校区改革发展做出</a:t>
            </a:r>
            <a:r>
              <a:rPr 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自己</a:t>
            </a:r>
            <a:r>
              <a:rPr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的贡献。我们相信同时代精神结合起来的长征精神，将激励中华民族实现伟大的振兴</a:t>
            </a:r>
            <a:r>
              <a:rPr 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！</a:t>
            </a:r>
            <a:endParaRPr lang="zh-CN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941664" y="1466445"/>
            <a:ext cx="2998055" cy="852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set" dir="t"/>
            </a:scene3d>
            <a:sp3d prstMaterial="dkEdge"/>
          </a:bodyPr>
          <a:lstStyle/>
          <a:p>
            <a:r>
              <a:rPr lang="zh-CN" altLang="en-US" sz="4950" b="1" spc="50" dirty="0" smtClean="0">
                <a:ln w="11430"/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草檀斋毛泽东字体" pitchFamily="2" charset="-122"/>
                <a:ea typeface="草檀斋毛泽东字体" pitchFamily="2" charset="-122"/>
              </a:rPr>
              <a:t>长征精神</a:t>
            </a:r>
            <a:endParaRPr lang="zh-CN" altLang="en-US" sz="4950" b="1" dirty="0">
              <a:solidFill>
                <a:srgbClr val="C0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1818" y="464495"/>
            <a:ext cx="2365756" cy="10147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set" dir="t"/>
            </a:scene3d>
            <a:sp3d prstMaterial="dkEdge"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草檀斋毛泽东字体" pitchFamily="2" charset="-122"/>
                <a:ea typeface="草檀斋毛泽东字体" pitchFamily="2" charset="-122"/>
              </a:rPr>
              <a:t>弘扬</a:t>
            </a:r>
            <a:endParaRPr lang="zh-CN" altLang="en-US" sz="6000" dirty="0">
              <a:solidFill>
                <a:srgbClr val="C0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草檀斋毛泽东字体" pitchFamily="2" charset="-122"/>
              <a:ea typeface="草檀斋毛泽东字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sp>
        <p:nvSpPr>
          <p:cNvPr id="36" name="文本框 7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8545" y="1296670"/>
            <a:ext cx="5177155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6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谢谢</a:t>
            </a:r>
            <a:r>
              <a:rPr lang="zh-CN" altLang="en-US" sz="6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大家 ！</a:t>
            </a:r>
            <a:endParaRPr lang="zh-CN" altLang="en-US" sz="60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923755" y="628386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01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439380" y="580054"/>
            <a:ext cx="2420990" cy="355444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长征的历史意义</a:t>
            </a:r>
            <a:endParaRPr lang="zh-CN" altLang="en-US" sz="1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923755" y="1289500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02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5439380" y="1242125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长征的精神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923755" y="1950615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03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5439380" y="1902673"/>
            <a:ext cx="2420990" cy="355445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“635”</a:t>
            </a: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引水工程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23755" y="2611727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04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5439380" y="2564746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弘扬学习的精神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  <p:bldLst>
      <p:bldP spid="11" grpId="0" animBg="1"/>
      <p:bldP spid="13" grpId="0" animBg="1"/>
      <p:bldP spid="15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590415" y="55880"/>
            <a:ext cx="371221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451985" y="128905"/>
            <a:ext cx="2717638" cy="521970"/>
            <a:chOff x="6995885" y="2116310"/>
            <a:chExt cx="3846286" cy="747202"/>
          </a:xfrm>
        </p:grpSpPr>
        <p:sp>
          <p:nvSpPr>
            <p:cNvPr id="19" name="文本框 18"/>
            <p:cNvSpPr txBox="1"/>
            <p:nvPr/>
          </p:nvSpPr>
          <p:spPr>
            <a:xfrm>
              <a:off x="6995885" y="2116310"/>
              <a:ext cx="3846286" cy="7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长征的历史意义</a:t>
              </a:r>
              <a:endParaRPr lang="zh-CN" altLang="en-US" sz="28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250424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" y="-17145"/>
            <a:ext cx="4268449" cy="1983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02890" y="902335"/>
            <a:ext cx="62045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1" dirty="0"/>
              <a:t>                                        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（一）人与极限的斗争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关于长征，有这样一组数字：“长征为时一年，走了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两万五千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里，途中作战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两万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多次。平均走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182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公里才休整一次，日均行军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37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公里；共翻越了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</a:t>
            </a:r>
            <a:r>
              <a:rPr lang="zh-CN" altLang="en-US"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条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山脉，其中</a:t>
            </a:r>
            <a:r>
              <a:rPr lang="zh-CN" altLang="en-US"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条山脉终年积雪；突破了</a:t>
            </a:r>
            <a:r>
              <a:rPr lang="zh-CN" altLang="en-US" sz="1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10个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地方军阀的封锁包围；出发时有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8.6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万人，到达陕北时，仅剩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6500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，平均每行进1公里就有3至4位战士壮烈牺牲。”长征途中每天都有人生病，掉队，牺牲。每时都有可能被子弹击中，一觉醒过来后就会发现同伴悄悄的离去，一坐下去就会有人再也站不起来。这种心理挑战不是一天，而是</a:t>
            </a:r>
            <a:r>
              <a:rPr lang="zh-CN" altLang="en-US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368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天！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81526" y="1254056"/>
            <a:ext cx="3324860" cy="3972560"/>
            <a:chOff x="7129912" y="1329709"/>
            <a:chExt cx="4313035" cy="5176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129912" y="1329709"/>
              <a:ext cx="4313035" cy="517657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528" y="1994548"/>
              <a:ext cx="2786744" cy="3672826"/>
            </a:xfrm>
            <a:custGeom>
              <a:avLst/>
              <a:gdLst>
                <a:gd name="connsiteX0" fmla="*/ 0 w 2786743"/>
                <a:gd name="connsiteY0" fmla="*/ 0 h 3672827"/>
                <a:gd name="connsiteX1" fmla="*/ 2786743 w 2786743"/>
                <a:gd name="connsiteY1" fmla="*/ 0 h 3672827"/>
                <a:gd name="connsiteX2" fmla="*/ 2786743 w 2786743"/>
                <a:gd name="connsiteY2" fmla="*/ 3672827 h 3672827"/>
                <a:gd name="connsiteX3" fmla="*/ 0 w 2786743"/>
                <a:gd name="connsiteY3" fmla="*/ 3672827 h 367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6743" h="3672827">
                  <a:moveTo>
                    <a:pt x="0" y="0"/>
                  </a:moveTo>
                  <a:lnTo>
                    <a:pt x="2786743" y="0"/>
                  </a:lnTo>
                  <a:lnTo>
                    <a:pt x="2786743" y="3672827"/>
                  </a:lnTo>
                  <a:lnTo>
                    <a:pt x="0" y="3672827"/>
                  </a:lnTo>
                  <a:close/>
                </a:path>
              </a:pathLst>
            </a:custGeom>
            <a:ln>
              <a:solidFill>
                <a:srgbClr val="1E222A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590415" y="55880"/>
            <a:ext cx="371221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451985" y="128905"/>
            <a:ext cx="2717638" cy="521970"/>
            <a:chOff x="6995885" y="2116310"/>
            <a:chExt cx="3846286" cy="747202"/>
          </a:xfrm>
        </p:grpSpPr>
        <p:sp>
          <p:nvSpPr>
            <p:cNvPr id="19" name="文本框 18"/>
            <p:cNvSpPr txBox="1"/>
            <p:nvPr/>
          </p:nvSpPr>
          <p:spPr>
            <a:xfrm>
              <a:off x="6995885" y="2116310"/>
              <a:ext cx="3846286" cy="7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长征的历史意义</a:t>
              </a:r>
              <a:endParaRPr lang="zh-CN" altLang="en-US" sz="28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239639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" y="-17145"/>
            <a:ext cx="4268449" cy="19835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14015" y="989330"/>
            <a:ext cx="60204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（二）粉碎了国民党的阴谋，确立了毛泽东等人的领导地位</a:t>
            </a:r>
            <a:endParaRPr lang="zh-CN" altLang="en-US"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在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两年多的时间里，中国共产党领导的工农红军，粉碎了国民党</a:t>
            </a:r>
            <a:r>
              <a:rPr lang="zh-CN" altLang="en-US" sz="18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几十万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军队的围追堵截，跨越了人迹罕至的雪山草地，克服了重重艰难险阻，纵横</a:t>
            </a:r>
            <a:r>
              <a:rPr lang="zh-CN" altLang="en-US" sz="18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十四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省，转战数万里，终于相继在陕甘地区会师，胜利完成了</a:t>
            </a:r>
            <a:r>
              <a:rPr lang="zh-CN" altLang="en-US" sz="18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战略大转移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。从此，建立了革命根据地，使中国革命转危为安，中国共产党以陕北作为根据地，将中国革命的胜利推向全国</a:t>
            </a:r>
            <a:r>
              <a:rPr lang="zh-CN" altLang="en-US" sz="1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1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4140" y="1873885"/>
            <a:ext cx="2809240" cy="2638425"/>
            <a:chOff x="5569025" y="1481460"/>
            <a:chExt cx="3526971" cy="2384326"/>
          </a:xfrm>
        </p:grpSpPr>
        <p:sp>
          <p:nvSpPr>
            <p:cNvPr id="11" name="矩形 10"/>
            <p:cNvSpPr/>
            <p:nvPr/>
          </p:nvSpPr>
          <p:spPr>
            <a:xfrm>
              <a:off x="5569025" y="1481460"/>
              <a:ext cx="3526971" cy="23843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" t="3132" r="5221" b="632"/>
            <a:stretch>
              <a:fillRect/>
            </a:stretch>
          </p:blipFill>
          <p:spPr>
            <a:xfrm>
              <a:off x="5613826" y="1537471"/>
              <a:ext cx="3415692" cy="2196523"/>
            </a:xfrm>
            <a:custGeom>
              <a:avLst/>
              <a:gdLst>
                <a:gd name="connsiteX0" fmla="*/ 0 w 3298073"/>
                <a:gd name="connsiteY0" fmla="*/ 0 h 2120663"/>
                <a:gd name="connsiteX1" fmla="*/ 3298073 w 3298073"/>
                <a:gd name="connsiteY1" fmla="*/ 0 h 2120663"/>
                <a:gd name="connsiteX2" fmla="*/ 3298073 w 3298073"/>
                <a:gd name="connsiteY2" fmla="*/ 2120663 h 2120663"/>
                <a:gd name="connsiteX3" fmla="*/ 0 w 3298073"/>
                <a:gd name="connsiteY3" fmla="*/ 2120663 h 21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8073" h="2120663">
                  <a:moveTo>
                    <a:pt x="0" y="0"/>
                  </a:moveTo>
                  <a:lnTo>
                    <a:pt x="3298073" y="0"/>
                  </a:lnTo>
                  <a:lnTo>
                    <a:pt x="3298073" y="2120663"/>
                  </a:lnTo>
                  <a:lnTo>
                    <a:pt x="0" y="212066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590415" y="55880"/>
            <a:ext cx="371221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451985" y="128905"/>
            <a:ext cx="2717638" cy="521970"/>
            <a:chOff x="6995885" y="2116310"/>
            <a:chExt cx="3846286" cy="747202"/>
          </a:xfrm>
        </p:grpSpPr>
        <p:sp>
          <p:nvSpPr>
            <p:cNvPr id="19" name="文本框 18"/>
            <p:cNvSpPr txBox="1"/>
            <p:nvPr/>
          </p:nvSpPr>
          <p:spPr>
            <a:xfrm>
              <a:off x="6995885" y="2116310"/>
              <a:ext cx="3846286" cy="7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长征的历史意义</a:t>
              </a:r>
              <a:endParaRPr lang="zh-CN" altLang="en-US" sz="28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239639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" y="-17145"/>
            <a:ext cx="4268449" cy="1983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98545" y="834390"/>
            <a:ext cx="53695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（三）实现了共产党北上抗日的总目标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长征的胜利，使中国共产党有了</a:t>
            </a:r>
            <a:r>
              <a:rPr lang="zh-CN" altLang="en-US" sz="20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稳固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的革命根据地，使抗日战争、解放战争有了稳固的后方。中国共产党在</a:t>
            </a:r>
            <a:r>
              <a:rPr lang="zh-CN" altLang="en-US" sz="20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陕北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建立陕甘宁抗日根据地，以陕甘宁抗日根据地为基点，将革命辐射到全国。红军到达陕北后，与陕北红军一道致力于根据地的建设巩固，最终将</a:t>
            </a: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延安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建设成中国的"</a:t>
            </a:r>
            <a:r>
              <a:rPr lang="zh-CN" altLang="en-US" sz="20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红色之都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"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0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266" name="Picture 2" descr="http://pic.gansudaily.com.cn/0/12/76/92/12769241_452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40" y="1673225"/>
            <a:ext cx="2827655" cy="31413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923755" y="628386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01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439380" y="580054"/>
            <a:ext cx="2420990" cy="355444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长征的历史意义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923755" y="1289500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02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5439380" y="1242125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长征的精神</a:t>
            </a:r>
            <a:endParaRPr lang="zh-CN" altLang="en-US" sz="1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923755" y="1950615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03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5439380" y="1902673"/>
            <a:ext cx="2420990" cy="355445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“635”</a:t>
            </a: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引水工程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23755" y="2611727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04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5439380" y="2564746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弘扬学习的精神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590415" y="55880"/>
            <a:ext cx="371221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563874" y="128905"/>
            <a:ext cx="2787377" cy="521970"/>
            <a:chOff x="6700389" y="2116310"/>
            <a:chExt cx="3944988" cy="747202"/>
          </a:xfrm>
        </p:grpSpPr>
        <p:sp>
          <p:nvSpPr>
            <p:cNvPr id="19" name="文本框 18"/>
            <p:cNvSpPr txBox="1"/>
            <p:nvPr/>
          </p:nvSpPr>
          <p:spPr>
            <a:xfrm>
              <a:off x="6799091" y="2116310"/>
              <a:ext cx="3846286" cy="7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长征的精神</a:t>
              </a:r>
              <a:endParaRPr lang="zh-CN" altLang="en-US" sz="28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700389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45" y="305435"/>
            <a:ext cx="2916555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2862580" y="533400"/>
            <a:ext cx="6047105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 dirty="0"/>
              <a:t>     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长征精神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就是把</a:t>
            </a:r>
            <a:r>
              <a:rPr lang="en-US" altLang="zh-CN" sz="1800" b="1" dirty="0" err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全国人民和中华民族的根本利益看得高于一切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坚定革命的理想和信念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坚定正义事业必胜的精神；就是为了救国救民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不怕任何艰难险阻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不怕牺牲、排除万难去争取胜利，面对形形色色的敌人决一死战、克敌制胜的精神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就是坚持独立自主,实事求是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一切从实际出发的精神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r>
              <a:rPr lang="en-US" altLang="zh-CN" sz="1800" dirty="0" err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就是顾全大局、严守纪律、紧密团结的精神</a:t>
            </a:r>
            <a:r>
              <a:rPr lang="zh-CN" altLang="en-US" sz="1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</a:t>
            </a:r>
            <a:endParaRPr lang="zh-CN" altLang="en-US" sz="1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93665" y="3022600"/>
            <a:ext cx="4053840" cy="2027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590415" y="55880"/>
            <a:ext cx="371221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535172" y="6985"/>
            <a:ext cx="2855959" cy="521970"/>
            <a:chOff x="6603324" y="2116310"/>
            <a:chExt cx="4042053" cy="747202"/>
          </a:xfrm>
        </p:grpSpPr>
        <p:sp>
          <p:nvSpPr>
            <p:cNvPr id="19" name="文本框 18"/>
            <p:cNvSpPr txBox="1"/>
            <p:nvPr/>
          </p:nvSpPr>
          <p:spPr>
            <a:xfrm>
              <a:off x="6799091" y="2116310"/>
              <a:ext cx="3846286" cy="7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dirty="0" smtClean="0">
                  <a:solidFill>
                    <a:srgbClr val="C71F0A"/>
                  </a:solidFill>
                  <a:latin typeface="黑体" panose="02010609060101010101" charset="-122"/>
                  <a:ea typeface="黑体" panose="02010609060101010101" charset="-122"/>
                </a:rPr>
                <a:t>长征的精神</a:t>
              </a:r>
              <a:endParaRPr lang="zh-CN" altLang="en-US" sz="2800" dirty="0" smtClean="0">
                <a:solidFill>
                  <a:srgbClr val="C71F0A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603324" y="2735345"/>
              <a:ext cx="324219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70815" y="2535555"/>
            <a:ext cx="87966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长征精神是中国共产党在二万五千里长征中创造的</a:t>
            </a:r>
            <a:r>
              <a:rPr lang="en-US" altLang="zh-CN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革命精神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1934年至1936年中国工农红军经历的二万五千里长征是人类战争史上的奇迹。红军指战员在长征途中表现出对革命理想和事业无比的忠诚、坚定的信念，表现出不怕牺牲、敢于胜利的无产阶级革命乐观主义精神，表现出顾全大局、严守纪律、亲密团结的高尚品德，创造了伟大的长征精神。</a:t>
            </a:r>
            <a:r>
              <a:rPr lang="en-US" altLang="zh-CN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集中体现为：坚忍不拔，自强不息，勇往直前。最显著特点是“一不怕苦，二不怕死”的革命英雄主义精神。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长征精神是</a:t>
            </a:r>
            <a:r>
              <a:rPr lang="en-US" altLang="zh-CN" sz="16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中华民族百折不挠、自强不息的民族精神的最高表现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，是保证我们革命和建设事业走向胜利的强大精神力量。</a:t>
            </a:r>
            <a:endParaRPr lang="en-US" altLang="zh-CN" sz="16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450" y="567690"/>
            <a:ext cx="2852420" cy="2009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9942" r="13507" b="4011"/>
          <a:stretch>
            <a:fillRect/>
          </a:stretch>
        </p:blipFill>
        <p:spPr>
          <a:xfrm>
            <a:off x="269240" y="676910"/>
            <a:ext cx="2667635" cy="1768475"/>
          </a:xfrm>
          <a:custGeom>
            <a:avLst/>
            <a:gdLst>
              <a:gd name="connsiteX0" fmla="*/ 0 w 3298073"/>
              <a:gd name="connsiteY0" fmla="*/ 0 h 2120663"/>
              <a:gd name="connsiteX1" fmla="*/ 3298073 w 3298073"/>
              <a:gd name="connsiteY1" fmla="*/ 0 h 2120663"/>
              <a:gd name="connsiteX2" fmla="*/ 3298073 w 3298073"/>
              <a:gd name="connsiteY2" fmla="*/ 2120663 h 2120663"/>
              <a:gd name="connsiteX3" fmla="*/ 0 w 3298073"/>
              <a:gd name="connsiteY3" fmla="*/ 2120663 h 21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8073" h="2120663">
                <a:moveTo>
                  <a:pt x="0" y="0"/>
                </a:moveTo>
                <a:lnTo>
                  <a:pt x="3298073" y="0"/>
                </a:lnTo>
                <a:lnTo>
                  <a:pt x="3298073" y="2120663"/>
                </a:lnTo>
                <a:lnTo>
                  <a:pt x="0" y="2120663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3315335" y="589280"/>
            <a:ext cx="2694940" cy="1951355"/>
            <a:chOff x="5753986" y="1734891"/>
            <a:chExt cx="3526971" cy="2384326"/>
          </a:xfrm>
        </p:grpSpPr>
        <p:sp>
          <p:nvSpPr>
            <p:cNvPr id="12" name="矩形 11"/>
            <p:cNvSpPr/>
            <p:nvPr/>
          </p:nvSpPr>
          <p:spPr>
            <a:xfrm>
              <a:off x="5753986" y="1734891"/>
              <a:ext cx="3526971" cy="23843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3" t="1411" r="12219" b="1411"/>
            <a:stretch>
              <a:fillRect/>
            </a:stretch>
          </p:blipFill>
          <p:spPr>
            <a:xfrm>
              <a:off x="5868435" y="1866723"/>
              <a:ext cx="3298073" cy="2120663"/>
            </a:xfrm>
            <a:custGeom>
              <a:avLst/>
              <a:gdLst>
                <a:gd name="connsiteX0" fmla="*/ 0 w 3298073"/>
                <a:gd name="connsiteY0" fmla="*/ 0 h 2120663"/>
                <a:gd name="connsiteX1" fmla="*/ 3298073 w 3298073"/>
                <a:gd name="connsiteY1" fmla="*/ 0 h 2120663"/>
                <a:gd name="connsiteX2" fmla="*/ 3298073 w 3298073"/>
                <a:gd name="connsiteY2" fmla="*/ 2120663 h 2120663"/>
                <a:gd name="connsiteX3" fmla="*/ 0 w 3298073"/>
                <a:gd name="connsiteY3" fmla="*/ 2120663 h 21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8073" h="2120663">
                  <a:moveTo>
                    <a:pt x="0" y="0"/>
                  </a:moveTo>
                  <a:lnTo>
                    <a:pt x="3298073" y="0"/>
                  </a:lnTo>
                  <a:lnTo>
                    <a:pt x="3298073" y="2120663"/>
                  </a:lnTo>
                  <a:lnTo>
                    <a:pt x="0" y="2120663"/>
                  </a:lnTo>
                  <a:close/>
                </a:path>
              </a:pathLst>
            </a:custGeom>
          </p:spPr>
        </p:pic>
      </p:grpSp>
      <p:grpSp>
        <p:nvGrpSpPr>
          <p:cNvPr id="27" name="组合 26"/>
          <p:cNvGrpSpPr/>
          <p:nvPr/>
        </p:nvGrpSpPr>
        <p:grpSpPr>
          <a:xfrm>
            <a:off x="6296025" y="589280"/>
            <a:ext cx="2671445" cy="1951990"/>
            <a:chOff x="5569025" y="1481460"/>
            <a:chExt cx="3526971" cy="2384326"/>
          </a:xfrm>
        </p:grpSpPr>
        <p:sp>
          <p:nvSpPr>
            <p:cNvPr id="3" name="矩形 2"/>
            <p:cNvSpPr/>
            <p:nvPr/>
          </p:nvSpPr>
          <p:spPr>
            <a:xfrm>
              <a:off x="5569025" y="1481460"/>
              <a:ext cx="3526971" cy="238432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" t="3132" r="5221" b="632"/>
            <a:stretch>
              <a:fillRect/>
            </a:stretch>
          </p:blipFill>
          <p:spPr>
            <a:xfrm>
              <a:off x="5683474" y="1613292"/>
              <a:ext cx="3298073" cy="2120663"/>
            </a:xfrm>
            <a:custGeom>
              <a:avLst/>
              <a:gdLst>
                <a:gd name="connsiteX0" fmla="*/ 0 w 3298073"/>
                <a:gd name="connsiteY0" fmla="*/ 0 h 2120663"/>
                <a:gd name="connsiteX1" fmla="*/ 3298073 w 3298073"/>
                <a:gd name="connsiteY1" fmla="*/ 0 h 2120663"/>
                <a:gd name="connsiteX2" fmla="*/ 3298073 w 3298073"/>
                <a:gd name="connsiteY2" fmla="*/ 2120663 h 2120663"/>
                <a:gd name="connsiteX3" fmla="*/ 0 w 3298073"/>
                <a:gd name="connsiteY3" fmla="*/ 2120663 h 21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8073" h="2120663">
                  <a:moveTo>
                    <a:pt x="0" y="0"/>
                  </a:moveTo>
                  <a:lnTo>
                    <a:pt x="3298073" y="0"/>
                  </a:lnTo>
                  <a:lnTo>
                    <a:pt x="3298073" y="2120663"/>
                  </a:lnTo>
                  <a:lnTo>
                    <a:pt x="0" y="212066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3291000"/>
            <a:ext cx="6760948" cy="18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4268449" cy="19835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923755" y="628386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01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439380" y="580054"/>
            <a:ext cx="2420990" cy="355444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长征的历史意义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923755" y="1289500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02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5407630" y="1237680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长征的精神</a:t>
            </a:r>
            <a:endParaRPr lang="zh-CN" altLang="en-US" sz="1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923755" y="1950615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03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5439380" y="1902673"/>
            <a:ext cx="2420990" cy="355445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“635”</a:t>
            </a:r>
            <a:r>
              <a:rPr lang="zh-CN" altLang="en-US" sz="1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引水工程</a:t>
            </a:r>
            <a:endParaRPr lang="zh-CN" altLang="en-US" sz="18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23755" y="2611727"/>
            <a:ext cx="381467" cy="2485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rgbClr val="DE4636"/>
                </a:solidFill>
                <a:latin typeface="Algerian" panose="04020705040A02060702" pitchFamily="82" charset="0"/>
              </a:rPr>
              <a:t>04</a:t>
            </a:r>
            <a:endParaRPr lang="zh-CN" altLang="en-US" sz="1100" dirty="0">
              <a:solidFill>
                <a:srgbClr val="DE4636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5439380" y="2564746"/>
            <a:ext cx="2420990" cy="353919"/>
          </a:xfrm>
          <a:prstGeom prst="rect">
            <a:avLst/>
          </a:prstGeom>
          <a:solidFill>
            <a:srgbClr val="E0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弘扬学习的精神</a:t>
            </a:r>
            <a:endParaRPr lang="zh-CN" altLang="en-US" sz="18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  <p:bldLst>
      <p:bldP spid="9" grpId="0" bldLvl="0" animBg="1"/>
      <p:bldP spid="11" grpId="0" bldLvl="0" animBg="1"/>
      <p:bldP spid="15" grpId="0" bldLvl="0" animBg="1"/>
      <p:bldP spid="13" grpId="1" animBg="1"/>
    </p:bldLst>
  </p:timing>
</p:sld>
</file>

<file path=ppt/tags/tag1.xml><?xml version="1.0" encoding="utf-8"?>
<p:tagLst xmlns:p="http://schemas.openxmlformats.org/presentationml/2006/main">
  <p:tag name="MH" val="20170531105338"/>
  <p:tag name="MH_LIBRARY" val="GRAPHIC"/>
  <p:tag name="MH_ORDER" val="TextBox 7"/>
</p:tagLst>
</file>

<file path=ppt/tags/tag10.xml><?xml version="1.0" encoding="utf-8"?>
<p:tagLst xmlns:p="http://schemas.openxmlformats.org/presentationml/2006/main">
  <p:tag name="MH" val="20170531105338"/>
  <p:tag name="MH_LIBRARY" val="GRAPHIC"/>
  <p:tag name="MH_ORDER" val="Rectangle 8"/>
</p:tagLst>
</file>

<file path=ppt/tags/tag11.xml><?xml version="1.0" encoding="utf-8"?>
<p:tagLst xmlns:p="http://schemas.openxmlformats.org/presentationml/2006/main">
  <p:tag name="MH" val="20170531105338"/>
  <p:tag name="MH_LIBRARY" val="GRAPHIC"/>
  <p:tag name="MH_ORDER" val="TextBox 11"/>
</p:tagLst>
</file>

<file path=ppt/tags/tag12.xml><?xml version="1.0" encoding="utf-8"?>
<p:tagLst xmlns:p="http://schemas.openxmlformats.org/presentationml/2006/main">
  <p:tag name="MH" val="20170531105338"/>
  <p:tag name="MH_LIBRARY" val="GRAPHIC"/>
  <p:tag name="MH_ORDER" val="Rectangle 12"/>
</p:tagLst>
</file>

<file path=ppt/tags/tag13.xml><?xml version="1.0" encoding="utf-8"?>
<p:tagLst xmlns:p="http://schemas.openxmlformats.org/presentationml/2006/main">
  <p:tag name="MH" val="20170531105338"/>
  <p:tag name="MH_LIBRARY" val="GRAPHIC"/>
  <p:tag name="MH_ORDER" val="TextBox 14"/>
</p:tagLst>
</file>

<file path=ppt/tags/tag14.xml><?xml version="1.0" encoding="utf-8"?>
<p:tagLst xmlns:p="http://schemas.openxmlformats.org/presentationml/2006/main">
  <p:tag name="MH" val="20170531105338"/>
  <p:tag name="MH_LIBRARY" val="GRAPHIC"/>
  <p:tag name="MH_ORDER" val="Rectangle 15"/>
</p:tagLst>
</file>

<file path=ppt/tags/tag15.xml><?xml version="1.0" encoding="utf-8"?>
<p:tagLst xmlns:p="http://schemas.openxmlformats.org/presentationml/2006/main">
  <p:tag name="MH" val="20170531105338"/>
  <p:tag name="MH_LIBRARY" val="GRAPHIC"/>
  <p:tag name="MH_ORDER" val="TextBox 17"/>
</p:tagLst>
</file>

<file path=ppt/tags/tag16.xml><?xml version="1.0" encoding="utf-8"?>
<p:tagLst xmlns:p="http://schemas.openxmlformats.org/presentationml/2006/main">
  <p:tag name="MH" val="20170531105338"/>
  <p:tag name="MH_LIBRARY" val="GRAPHIC"/>
  <p:tag name="MH_ORDER" val="Rectangle 18"/>
</p:tagLst>
</file>

<file path=ppt/tags/tag17.xml><?xml version="1.0" encoding="utf-8"?>
<p:tagLst xmlns:p="http://schemas.openxmlformats.org/presentationml/2006/main">
  <p:tag name="MH" val="20170531105338"/>
  <p:tag name="MH_LIBRARY" val="GRAPHIC"/>
  <p:tag name="MH_ORDER" val="TextBox 7"/>
</p:tagLst>
</file>

<file path=ppt/tags/tag18.xml><?xml version="1.0" encoding="utf-8"?>
<p:tagLst xmlns:p="http://schemas.openxmlformats.org/presentationml/2006/main">
  <p:tag name="MH" val="20170531105338"/>
  <p:tag name="MH_LIBRARY" val="GRAPHIC"/>
  <p:tag name="MH_ORDER" val="Rectangle 8"/>
</p:tagLst>
</file>

<file path=ppt/tags/tag19.xml><?xml version="1.0" encoding="utf-8"?>
<p:tagLst xmlns:p="http://schemas.openxmlformats.org/presentationml/2006/main">
  <p:tag name="MH" val="20170531105338"/>
  <p:tag name="MH_LIBRARY" val="GRAPHIC"/>
  <p:tag name="MH_ORDER" val="TextBox 11"/>
</p:tagLst>
</file>

<file path=ppt/tags/tag2.xml><?xml version="1.0" encoding="utf-8"?>
<p:tagLst xmlns:p="http://schemas.openxmlformats.org/presentationml/2006/main">
  <p:tag name="MH" val="20170531105338"/>
  <p:tag name="MH_LIBRARY" val="GRAPHIC"/>
  <p:tag name="MH_ORDER" val="Rectangle 8"/>
</p:tagLst>
</file>

<file path=ppt/tags/tag20.xml><?xml version="1.0" encoding="utf-8"?>
<p:tagLst xmlns:p="http://schemas.openxmlformats.org/presentationml/2006/main">
  <p:tag name="MH" val="20170531105338"/>
  <p:tag name="MH_LIBRARY" val="GRAPHIC"/>
  <p:tag name="MH_ORDER" val="Rectangle 12"/>
</p:tagLst>
</file>

<file path=ppt/tags/tag21.xml><?xml version="1.0" encoding="utf-8"?>
<p:tagLst xmlns:p="http://schemas.openxmlformats.org/presentationml/2006/main">
  <p:tag name="MH" val="20170531105338"/>
  <p:tag name="MH_LIBRARY" val="GRAPHIC"/>
  <p:tag name="MH_ORDER" val="TextBox 14"/>
</p:tagLst>
</file>

<file path=ppt/tags/tag22.xml><?xml version="1.0" encoding="utf-8"?>
<p:tagLst xmlns:p="http://schemas.openxmlformats.org/presentationml/2006/main">
  <p:tag name="MH" val="20170531105338"/>
  <p:tag name="MH_LIBRARY" val="GRAPHIC"/>
  <p:tag name="MH_ORDER" val="Rectangle 15"/>
</p:tagLst>
</file>

<file path=ppt/tags/tag23.xml><?xml version="1.0" encoding="utf-8"?>
<p:tagLst xmlns:p="http://schemas.openxmlformats.org/presentationml/2006/main">
  <p:tag name="MH" val="20170531105338"/>
  <p:tag name="MH_LIBRARY" val="GRAPHIC"/>
  <p:tag name="MH_ORDER" val="TextBox 17"/>
</p:tagLst>
</file>

<file path=ppt/tags/tag24.xml><?xml version="1.0" encoding="utf-8"?>
<p:tagLst xmlns:p="http://schemas.openxmlformats.org/presentationml/2006/main">
  <p:tag name="MH" val="20170531105338"/>
  <p:tag name="MH_LIBRARY" val="GRAPHIC"/>
  <p:tag name="MH_ORDER" val="Rectangle 18"/>
</p:tagLst>
</file>

<file path=ppt/tags/tag25.xml><?xml version="1.0" encoding="utf-8"?>
<p:tagLst xmlns:p="http://schemas.openxmlformats.org/presentationml/2006/main">
  <p:tag name="MH" val="20170531105338"/>
  <p:tag name="MH_LIBRARY" val="GRAPHIC"/>
  <p:tag name="MH_ORDER" val="TextBox 7"/>
</p:tagLst>
</file>

<file path=ppt/tags/tag26.xml><?xml version="1.0" encoding="utf-8"?>
<p:tagLst xmlns:p="http://schemas.openxmlformats.org/presentationml/2006/main">
  <p:tag name="MH" val="20170531105338"/>
  <p:tag name="MH_LIBRARY" val="GRAPHIC"/>
  <p:tag name="MH_ORDER" val="Rectangle 8"/>
</p:tagLst>
</file>

<file path=ppt/tags/tag27.xml><?xml version="1.0" encoding="utf-8"?>
<p:tagLst xmlns:p="http://schemas.openxmlformats.org/presentationml/2006/main">
  <p:tag name="MH" val="20170531105338"/>
  <p:tag name="MH_LIBRARY" val="GRAPHIC"/>
  <p:tag name="MH_ORDER" val="TextBox 11"/>
</p:tagLst>
</file>

<file path=ppt/tags/tag28.xml><?xml version="1.0" encoding="utf-8"?>
<p:tagLst xmlns:p="http://schemas.openxmlformats.org/presentationml/2006/main">
  <p:tag name="MH" val="20170531105338"/>
  <p:tag name="MH_LIBRARY" val="GRAPHIC"/>
  <p:tag name="MH_ORDER" val="Rectangle 12"/>
</p:tagLst>
</file>

<file path=ppt/tags/tag29.xml><?xml version="1.0" encoding="utf-8"?>
<p:tagLst xmlns:p="http://schemas.openxmlformats.org/presentationml/2006/main">
  <p:tag name="MH" val="20170531105338"/>
  <p:tag name="MH_LIBRARY" val="GRAPHIC"/>
  <p:tag name="MH_ORDER" val="TextBox 14"/>
</p:tagLst>
</file>

<file path=ppt/tags/tag3.xml><?xml version="1.0" encoding="utf-8"?>
<p:tagLst xmlns:p="http://schemas.openxmlformats.org/presentationml/2006/main">
  <p:tag name="MH" val="20170531105338"/>
  <p:tag name="MH_LIBRARY" val="GRAPHIC"/>
  <p:tag name="MH_ORDER" val="TextBox 11"/>
</p:tagLst>
</file>

<file path=ppt/tags/tag30.xml><?xml version="1.0" encoding="utf-8"?>
<p:tagLst xmlns:p="http://schemas.openxmlformats.org/presentationml/2006/main">
  <p:tag name="MH" val="20170531105338"/>
  <p:tag name="MH_LIBRARY" val="GRAPHIC"/>
  <p:tag name="MH_ORDER" val="Rectangle 15"/>
</p:tagLst>
</file>

<file path=ppt/tags/tag31.xml><?xml version="1.0" encoding="utf-8"?>
<p:tagLst xmlns:p="http://schemas.openxmlformats.org/presentationml/2006/main">
  <p:tag name="MH" val="20170531105338"/>
  <p:tag name="MH_LIBRARY" val="GRAPHIC"/>
  <p:tag name="MH_ORDER" val="TextBox 17"/>
</p:tagLst>
</file>

<file path=ppt/tags/tag32.xml><?xml version="1.0" encoding="utf-8"?>
<p:tagLst xmlns:p="http://schemas.openxmlformats.org/presentationml/2006/main">
  <p:tag name="MH" val="20170531105338"/>
  <p:tag name="MH_LIBRARY" val="GRAPHIC"/>
  <p:tag name="MH_ORDER" val="Rectangle 18"/>
</p:tagLst>
</file>

<file path=ppt/tags/tag33.xml><?xml version="1.0" encoding="utf-8"?>
<p:tagLst xmlns:p="http://schemas.openxmlformats.org/presentationml/2006/main">
  <p:tag name="MH" val="20170531105547"/>
  <p:tag name="MH_LIBRARY" val="GRAPHIC"/>
  <p:tag name="MH_ORDER" val="文本框 77"/>
</p:tagLst>
</file>

<file path=ppt/tags/tag34.xml><?xml version="1.0" encoding="utf-8"?>
<p:tagLst xmlns:p="http://schemas.openxmlformats.org/presentationml/2006/main">
  <p:tag name="ISPRING_SCORM_RATE_SLIDES" val="1"/>
  <p:tag name="ISPRING_SCORM_PASSING_SCORE" val="100.000000"/>
  <p:tag name="ISPRING_ULTRA_SCORM_COURSE_ID" val="F7DFFC7A-A519-4683-AC37-596048CD097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W:\文档收藏\PPT收藏\PPT临时文件\105-弘扬伟大长征精神重走长征路PPT"/>
  <p:tag name="ISPRING_PRESENTATION_TITLE" val="105-弘扬伟大长征精神重走长征路PPT"/>
  <p:tag name="ISPRING_FIRST_PUBLISH" val="1"/>
  <p:tag name="ISPRING_SCORM_RATE_QUIZZES" val="0"/>
</p:tagLst>
</file>

<file path=ppt/tags/tag4.xml><?xml version="1.0" encoding="utf-8"?>
<p:tagLst xmlns:p="http://schemas.openxmlformats.org/presentationml/2006/main">
  <p:tag name="MH" val="20170531105338"/>
  <p:tag name="MH_LIBRARY" val="GRAPHIC"/>
  <p:tag name="MH_ORDER" val="Rectangle 12"/>
</p:tagLst>
</file>

<file path=ppt/tags/tag5.xml><?xml version="1.0" encoding="utf-8"?>
<p:tagLst xmlns:p="http://schemas.openxmlformats.org/presentationml/2006/main">
  <p:tag name="MH" val="20170531105338"/>
  <p:tag name="MH_LIBRARY" val="GRAPHIC"/>
  <p:tag name="MH_ORDER" val="TextBox 14"/>
</p:tagLst>
</file>

<file path=ppt/tags/tag6.xml><?xml version="1.0" encoding="utf-8"?>
<p:tagLst xmlns:p="http://schemas.openxmlformats.org/presentationml/2006/main">
  <p:tag name="MH" val="20170531105338"/>
  <p:tag name="MH_LIBRARY" val="GRAPHIC"/>
  <p:tag name="MH_ORDER" val="Rectangle 15"/>
</p:tagLst>
</file>

<file path=ppt/tags/tag7.xml><?xml version="1.0" encoding="utf-8"?>
<p:tagLst xmlns:p="http://schemas.openxmlformats.org/presentationml/2006/main">
  <p:tag name="MH" val="20170531105338"/>
  <p:tag name="MH_LIBRARY" val="GRAPHIC"/>
  <p:tag name="MH_ORDER" val="TextBox 17"/>
</p:tagLst>
</file>

<file path=ppt/tags/tag8.xml><?xml version="1.0" encoding="utf-8"?>
<p:tagLst xmlns:p="http://schemas.openxmlformats.org/presentationml/2006/main">
  <p:tag name="MH" val="20170531105338"/>
  <p:tag name="MH_LIBRARY" val="GRAPHIC"/>
  <p:tag name="MH_ORDER" val="Rectangle 18"/>
</p:tagLst>
</file>

<file path=ppt/tags/tag9.xml><?xml version="1.0" encoding="utf-8"?>
<p:tagLst xmlns:p="http://schemas.openxmlformats.org/presentationml/2006/main">
  <p:tag name="MH" val="20170531105338"/>
  <p:tag name="MH_LIBRARY" val="GRAPHIC"/>
  <p:tag name="MH_ORDER" val="TextBox 7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2928</Words>
  <Application>WPS 演示</Application>
  <PresentationFormat>全屏显示(16:9)</PresentationFormat>
  <Paragraphs>135</Paragraphs>
  <Slides>19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方正正黑简体</vt:lpstr>
      <vt:lpstr>Calibri</vt:lpstr>
      <vt:lpstr>Algerian</vt:lpstr>
      <vt:lpstr>Gabriola</vt:lpstr>
      <vt:lpstr>黑体</vt:lpstr>
      <vt:lpstr>草檀斋毛泽东字体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105-弘扬伟大长征精神重走长征路PPT</dc:title>
  <dc:creator>User</dc:creator>
  <cp:lastModifiedBy>61522</cp:lastModifiedBy>
  <cp:revision>65</cp:revision>
  <dcterms:created xsi:type="dcterms:W3CDTF">2017-03-04T06:55:00Z</dcterms:created>
  <dcterms:modified xsi:type="dcterms:W3CDTF">2019-04-21T07:17:36Z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2052-11.1.0.8642</vt:lpwstr>
  </property>
</Properties>
</file>